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2"/>
  </p:sldMasterIdLst>
  <p:notesMasterIdLst>
    <p:notesMasterId r:id="rId15"/>
  </p:notesMasterIdLst>
  <p:sldIdLst>
    <p:sldId id="257" r:id="rId3"/>
    <p:sldId id="418" r:id="rId4"/>
    <p:sldId id="406" r:id="rId5"/>
    <p:sldId id="420" r:id="rId6"/>
    <p:sldId id="419" r:id="rId7"/>
    <p:sldId id="422" r:id="rId8"/>
    <p:sldId id="427" r:id="rId9"/>
    <p:sldId id="424" r:id="rId10"/>
    <p:sldId id="425" r:id="rId11"/>
    <p:sldId id="421" r:id="rId12"/>
    <p:sldId id="423" r:id="rId13"/>
    <p:sldId id="393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FE447827-7A23-47AD-96DE-9BD951B0A94C}">
          <p14:sldIdLst>
            <p14:sldId id="257"/>
            <p14:sldId id="418"/>
            <p14:sldId id="406"/>
            <p14:sldId id="420"/>
            <p14:sldId id="419"/>
            <p14:sldId id="422"/>
            <p14:sldId id="427"/>
            <p14:sldId id="424"/>
            <p14:sldId id="425"/>
            <p14:sldId id="421"/>
            <p14:sldId id="423"/>
            <p14:sldId id="39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戴烨" initials="戴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2A62AD"/>
    <a:srgbClr val="0D56B7"/>
    <a:srgbClr val="FF3300"/>
    <a:srgbClr val="546F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85" autoAdjust="0"/>
    <p:restoredTop sz="86254" autoAdjust="0"/>
  </p:normalViewPr>
  <p:slideViewPr>
    <p:cSldViewPr snapToGrid="0">
      <p:cViewPr>
        <p:scale>
          <a:sx n="69" d="100"/>
          <a:sy n="69" d="100"/>
        </p:scale>
        <p:origin x="1352" y="944"/>
      </p:cViewPr>
      <p:guideLst/>
    </p:cSldViewPr>
  </p:slideViewPr>
  <p:outlineViewPr>
    <p:cViewPr>
      <p:scale>
        <a:sx n="33" d="100"/>
        <a:sy n="33" d="100"/>
      </p:scale>
      <p:origin x="0" y="-40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e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266AE-07C4-48FE-BC77-DC1345ECD3EE}" type="datetimeFigureOut">
              <a:rPr lang="zh-CN" altLang="en-US" smtClean="0"/>
              <a:t>2023/10/17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26AA3F-A46F-46E3-BB16-F13C7A703B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72B27-4DE6-4DC0-8A05-F21C6BBB150E}" type="slidenum">
              <a:rPr lang="zh-CN" altLang="en-US" smtClean="0">
                <a:solidFill>
                  <a:prstClr val="black"/>
                </a:solidFill>
              </a:rPr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241CD7-19AB-4D93-85A8-0EEEF776EB24}" type="slidenum">
              <a:rPr lang="en-US" altLang="zh-CN" smtClean="0">
                <a:solidFill>
                  <a:prstClr val="black"/>
                </a:solidFill>
              </a:rPr>
              <a:t>2</a:t>
            </a:fld>
            <a:endParaRPr lang="en-US" alt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 2" panose="05020102010507070707" pitchFamily="18" charset="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26AA3F-A46F-46E3-BB16-F13C7A703B70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6AA3F-A46F-46E3-BB16-F13C7A703B7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804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1900" b="1">
                <a:solidFill>
                  <a:schemeClr val="tx1"/>
                </a:solidFill>
                <a:latin typeface="Times New Roman" panose="02020603050405020304" pitchFamily="18" charset="0"/>
                <a:ea typeface="宋体" pitchFamily="2" charset="-122"/>
              </a:defRPr>
            </a:lvl1pPr>
            <a:lvl2pPr marL="742950" indent="-285750" eaLnBrk="0" hangingPunct="0">
              <a:defRPr sz="1900" b="1">
                <a:solidFill>
                  <a:schemeClr val="tx1"/>
                </a:solidFill>
                <a:latin typeface="Times New Roman" panose="02020603050405020304" pitchFamily="18" charset="0"/>
                <a:ea typeface="宋体" pitchFamily="2" charset="-122"/>
              </a:defRPr>
            </a:lvl2pPr>
            <a:lvl3pPr marL="1143000" indent="-228600" eaLnBrk="0" hangingPunct="0">
              <a:defRPr sz="1900" b="1">
                <a:solidFill>
                  <a:schemeClr val="tx1"/>
                </a:solidFill>
                <a:latin typeface="Times New Roman" panose="02020603050405020304" pitchFamily="18" charset="0"/>
                <a:ea typeface="宋体" pitchFamily="2" charset="-122"/>
              </a:defRPr>
            </a:lvl3pPr>
            <a:lvl4pPr marL="1600200" indent="-228600" eaLnBrk="0" hangingPunct="0">
              <a:defRPr sz="1900" b="1">
                <a:solidFill>
                  <a:schemeClr val="tx1"/>
                </a:solidFill>
                <a:latin typeface="Times New Roman" panose="02020603050405020304" pitchFamily="18" charset="0"/>
                <a:ea typeface="宋体" pitchFamily="2" charset="-122"/>
              </a:defRPr>
            </a:lvl4pPr>
            <a:lvl5pPr marL="2057400" indent="-228600" eaLnBrk="0" hangingPunct="0">
              <a:defRPr sz="1900" b="1">
                <a:solidFill>
                  <a:schemeClr val="tx1"/>
                </a:solidFill>
                <a:latin typeface="Times New Roman" panose="02020603050405020304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Times New Roman" panose="02020603050405020304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Times New Roman" panose="02020603050405020304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Times New Roman" panose="02020603050405020304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Times New Roman" panose="02020603050405020304" pitchFamily="18" charset="0"/>
                <a:ea typeface="宋体" pitchFamily="2" charset="-122"/>
              </a:defRPr>
            </a:lvl9pPr>
          </a:lstStyle>
          <a:p>
            <a:pPr eaLnBrk="1" hangingPunct="1"/>
            <a:fld id="{0611ECFE-4471-4ABC-B9B9-A548CC5F23AD}" type="slidenum">
              <a:rPr lang="en-US" altLang="zh-CN" sz="1200" b="0" smtClean="0">
                <a:solidFill>
                  <a:prstClr val="black"/>
                </a:solidFill>
              </a:rPr>
              <a:t>12</a:t>
            </a:fld>
            <a:endParaRPr lang="en-US" altLang="zh-CN" sz="1200" b="0">
              <a:solidFill>
                <a:prstClr val="black"/>
              </a:solidFill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>
              <a:ea typeface="宋体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203200">
            <a:solidFill>
              <a:srgbClr val="0C4BA1"/>
            </a:solidFill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6" tIns="45718" rIns="91436" bIns="45718" rtlCol="0" anchor="ctr"/>
          <a:lstStyle/>
          <a:p>
            <a:pPr indent="1270" algn="ctr">
              <a:lnSpc>
                <a:spcPct val="150000"/>
              </a:lnSpc>
            </a:pPr>
            <a:endParaRPr lang="zh-CN" altLang="en-US" sz="2105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  <a14:imgEffect>
                      <a14:colorTemperature colorTemp="53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81308" y="6035042"/>
            <a:ext cx="1983679" cy="569742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>
            <p:ph sz="quarter" idx="11"/>
          </p:nvPr>
        </p:nvSpPr>
        <p:spPr>
          <a:xfrm>
            <a:off x="363175" y="1252026"/>
            <a:ext cx="11547472" cy="543833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latin typeface="+mn-ea"/>
                <a:ea typeface="+mn-ea"/>
              </a:defRPr>
            </a:lvl1pPr>
            <a:lvl2pPr marL="408305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2pPr>
            <a:lvl3pPr marL="816610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3pPr>
            <a:lvl4pPr marL="1224280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4pPr>
            <a:lvl5pPr marL="1632585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cxnSp>
        <p:nvCxnSpPr>
          <p:cNvPr id="5" name="直线连接符 4"/>
          <p:cNvCxnSpPr/>
          <p:nvPr userDrawn="1"/>
        </p:nvCxnSpPr>
        <p:spPr bwMode="auto">
          <a:xfrm>
            <a:off x="372143" y="409959"/>
            <a:ext cx="0" cy="601147"/>
          </a:xfrm>
          <a:prstGeom prst="line">
            <a:avLst/>
          </a:prstGeom>
          <a:noFill/>
          <a:ln w="57150" cap="flat" cmpd="sng" algn="ctr">
            <a:solidFill>
              <a:srgbClr val="0C4BA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75719" y="409959"/>
            <a:ext cx="10515600" cy="601147"/>
          </a:xfrm>
          <a:prstGeom prst="rect">
            <a:avLst/>
          </a:prstGeom>
          <a:noFill/>
          <a:ln>
            <a:noFill/>
          </a:ln>
        </p:spPr>
        <p:txBody>
          <a:bodyPr anchor="ctr" anchorCtr="0"/>
          <a:lstStyle>
            <a:lvl1pPr>
              <a:defRPr sz="2800">
                <a:solidFill>
                  <a:srgbClr val="0C4BA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>
            <p:ph sz="quarter" idx="11"/>
          </p:nvPr>
        </p:nvSpPr>
        <p:spPr>
          <a:xfrm>
            <a:off x="363175" y="1252026"/>
            <a:ext cx="11547472" cy="543833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latin typeface="+mn-ea"/>
                <a:ea typeface="+mn-ea"/>
              </a:defRPr>
            </a:lvl1pPr>
            <a:lvl2pPr marL="408305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2pPr>
            <a:lvl3pPr marL="816610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3pPr>
            <a:lvl4pPr marL="1224280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4pPr>
            <a:lvl5pPr marL="1632585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cxnSp>
        <p:nvCxnSpPr>
          <p:cNvPr id="5" name="直线连接符 4"/>
          <p:cNvCxnSpPr/>
          <p:nvPr userDrawn="1"/>
        </p:nvCxnSpPr>
        <p:spPr bwMode="auto">
          <a:xfrm>
            <a:off x="372143" y="409959"/>
            <a:ext cx="0" cy="601147"/>
          </a:xfrm>
          <a:prstGeom prst="line">
            <a:avLst/>
          </a:prstGeom>
          <a:noFill/>
          <a:ln w="57150" cap="flat" cmpd="sng" algn="ctr">
            <a:solidFill>
              <a:srgbClr val="0C4BA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75719" y="409959"/>
            <a:ext cx="10515600" cy="601147"/>
          </a:xfrm>
          <a:prstGeom prst="rect">
            <a:avLst/>
          </a:prstGeom>
          <a:noFill/>
          <a:ln>
            <a:noFill/>
          </a:ln>
        </p:spPr>
        <p:txBody>
          <a:bodyPr anchor="ctr" anchorCtr="0"/>
          <a:lstStyle>
            <a:lvl1pPr>
              <a:defRPr sz="2800">
                <a:solidFill>
                  <a:srgbClr val="0C4BA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BA12-B78A-427A-B50C-B788B9C5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2023/10/17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4BB85-6128-4E20-A7A5-AEA458C4446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 userDrawn="1"/>
        </p:nvCxnSpPr>
        <p:spPr bwMode="auto">
          <a:xfrm>
            <a:off x="303271" y="214967"/>
            <a:ext cx="0" cy="749306"/>
          </a:xfrm>
          <a:prstGeom prst="line">
            <a:avLst/>
          </a:prstGeom>
          <a:noFill/>
          <a:ln w="12700" cap="flat" cmpd="sng" algn="ctr">
            <a:solidFill>
              <a:srgbClr val="0C4BA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标题 5"/>
          <p:cNvSpPr>
            <a:spLocks noGrp="1"/>
          </p:cNvSpPr>
          <p:nvPr>
            <p:ph type="title"/>
          </p:nvPr>
        </p:nvSpPr>
        <p:spPr>
          <a:xfrm>
            <a:off x="303271" y="487968"/>
            <a:ext cx="10515600" cy="476305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rmAutofit/>
          </a:bodyPr>
          <a:lstStyle>
            <a:lvl1pPr>
              <a:defRPr sz="2000" b="1">
                <a:solidFill>
                  <a:srgbClr val="2A62AD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11" name="文本占位符 17"/>
          <p:cNvSpPr>
            <a:spLocks noGrp="1"/>
          </p:cNvSpPr>
          <p:nvPr>
            <p:ph type="body" sz="quarter" idx="10"/>
          </p:nvPr>
        </p:nvSpPr>
        <p:spPr>
          <a:xfrm>
            <a:off x="286645" y="160902"/>
            <a:ext cx="4659428" cy="335378"/>
          </a:xfrm>
          <a:prstGeom prst="rect">
            <a:avLst/>
          </a:prstGeom>
          <a:solidFill>
            <a:srgbClr val="2A62AD"/>
          </a:solidFill>
          <a:ln>
            <a:noFill/>
          </a:ln>
        </p:spPr>
        <p:txBody>
          <a:bodyPr vert="horz" wrap="square" anchor="ctr" anchorCtr="0"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228600" marR="0" lvl="0" indent="-228600" algn="l" defTabSz="61023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defRPr/>
            </a:pPr>
            <a:endParaRPr kumimoji="1"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sz="quarter" idx="11"/>
          </p:nvPr>
        </p:nvSpPr>
        <p:spPr>
          <a:xfrm>
            <a:off x="303271" y="1097431"/>
            <a:ext cx="11607378" cy="54907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latin typeface="微软雅黑" panose="020B0503020204020204" charset="-122"/>
                <a:ea typeface="微软雅黑" panose="020B0503020204020204" charset="-122"/>
              </a:defRPr>
            </a:lvl1pPr>
            <a:lvl2pPr marL="306070" indent="0">
              <a:lnSpc>
                <a:spcPct val="150000"/>
              </a:lnSpc>
              <a:buNone/>
              <a:defRPr sz="790">
                <a:latin typeface="+mn-ea"/>
                <a:ea typeface="+mn-ea"/>
              </a:defRPr>
            </a:lvl2pPr>
            <a:lvl3pPr marL="612775" indent="0">
              <a:lnSpc>
                <a:spcPct val="150000"/>
              </a:lnSpc>
              <a:buNone/>
              <a:defRPr sz="790">
                <a:latin typeface="+mn-ea"/>
                <a:ea typeface="+mn-ea"/>
              </a:defRPr>
            </a:lvl3pPr>
            <a:lvl4pPr marL="918210" indent="0">
              <a:lnSpc>
                <a:spcPct val="150000"/>
              </a:lnSpc>
              <a:buNone/>
              <a:defRPr sz="790">
                <a:latin typeface="+mn-ea"/>
                <a:ea typeface="+mn-ea"/>
              </a:defRPr>
            </a:lvl4pPr>
            <a:lvl5pPr marL="1224280" indent="0">
              <a:lnSpc>
                <a:spcPct val="150000"/>
              </a:lnSpc>
              <a:buNone/>
              <a:defRPr sz="790"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4263720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76200">
            <a:solidFill>
              <a:srgbClr val="0C4BA1"/>
            </a:solidFill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68577" tIns="34289" rIns="68577" bIns="34289" rtlCol="0" anchor="ctr"/>
          <a:lstStyle/>
          <a:p>
            <a:pPr indent="1270" algn="ctr">
              <a:lnSpc>
                <a:spcPct val="150000"/>
              </a:lnSpc>
            </a:pPr>
            <a:endParaRPr lang="zh-CN" altLang="en-US" sz="1580" dirty="0">
              <a:solidFill>
                <a:srgbClr val="FFFFFF"/>
              </a:solidFill>
              <a:latin typeface="宋体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  <a14:imgEffect>
                      <a14:colorTemperature colorTemp="53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59142" y="6035042"/>
            <a:ext cx="2005846" cy="569742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 userDrawn="1"/>
        </p:nvCxnSpPr>
        <p:spPr bwMode="auto">
          <a:xfrm>
            <a:off x="303271" y="214967"/>
            <a:ext cx="0" cy="749306"/>
          </a:xfrm>
          <a:prstGeom prst="line">
            <a:avLst/>
          </a:prstGeom>
          <a:noFill/>
          <a:ln w="12700" cap="flat" cmpd="sng" algn="ctr">
            <a:solidFill>
              <a:srgbClr val="0C4BA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标题 5"/>
          <p:cNvSpPr>
            <a:spLocks noGrp="1"/>
          </p:cNvSpPr>
          <p:nvPr>
            <p:ph type="title"/>
          </p:nvPr>
        </p:nvSpPr>
        <p:spPr>
          <a:xfrm>
            <a:off x="303271" y="487968"/>
            <a:ext cx="10515600" cy="476305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rmAutofit/>
          </a:bodyPr>
          <a:lstStyle>
            <a:lvl1pPr>
              <a:defRPr sz="2000" b="1">
                <a:solidFill>
                  <a:srgbClr val="2A62AD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11" name="文本占位符 17"/>
          <p:cNvSpPr>
            <a:spLocks noGrp="1"/>
          </p:cNvSpPr>
          <p:nvPr>
            <p:ph type="body" sz="quarter" idx="10"/>
          </p:nvPr>
        </p:nvSpPr>
        <p:spPr>
          <a:xfrm>
            <a:off x="286645" y="160902"/>
            <a:ext cx="4659428" cy="335378"/>
          </a:xfrm>
          <a:prstGeom prst="rect">
            <a:avLst/>
          </a:prstGeom>
          <a:solidFill>
            <a:srgbClr val="2A62AD"/>
          </a:solidFill>
          <a:ln>
            <a:noFill/>
          </a:ln>
        </p:spPr>
        <p:txBody>
          <a:bodyPr vert="horz" wrap="square" anchor="ctr" anchorCtr="0"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228600" marR="0" lvl="0" indent="-228600" algn="l" defTabSz="61023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defRPr/>
            </a:pPr>
            <a:endParaRPr kumimoji="1"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sz="quarter" idx="11"/>
          </p:nvPr>
        </p:nvSpPr>
        <p:spPr>
          <a:xfrm>
            <a:off x="303271" y="1097431"/>
            <a:ext cx="11607378" cy="54907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latin typeface="微软雅黑" panose="020B0503020204020204" charset="-122"/>
                <a:ea typeface="微软雅黑" panose="020B0503020204020204" charset="-122"/>
              </a:defRPr>
            </a:lvl1pPr>
            <a:lvl2pPr marL="306070" indent="0">
              <a:lnSpc>
                <a:spcPct val="150000"/>
              </a:lnSpc>
              <a:buNone/>
              <a:defRPr sz="790">
                <a:latin typeface="+mn-ea"/>
                <a:ea typeface="+mn-ea"/>
              </a:defRPr>
            </a:lvl2pPr>
            <a:lvl3pPr marL="612775" indent="0">
              <a:lnSpc>
                <a:spcPct val="150000"/>
              </a:lnSpc>
              <a:buNone/>
              <a:defRPr sz="790">
                <a:latin typeface="+mn-ea"/>
                <a:ea typeface="+mn-ea"/>
              </a:defRPr>
            </a:lvl3pPr>
            <a:lvl4pPr marL="918210" indent="0">
              <a:lnSpc>
                <a:spcPct val="150000"/>
              </a:lnSpc>
              <a:buNone/>
              <a:defRPr sz="790">
                <a:latin typeface="+mn-ea"/>
                <a:ea typeface="+mn-ea"/>
              </a:defRPr>
            </a:lvl4pPr>
            <a:lvl5pPr marL="1224280" indent="0">
              <a:lnSpc>
                <a:spcPct val="150000"/>
              </a:lnSpc>
              <a:buNone/>
              <a:defRPr sz="790"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 userDrawn="1"/>
        </p:nvCxnSpPr>
        <p:spPr bwMode="auto">
          <a:xfrm>
            <a:off x="296671" y="260219"/>
            <a:ext cx="2584" cy="626836"/>
          </a:xfrm>
          <a:prstGeom prst="line">
            <a:avLst/>
          </a:prstGeom>
          <a:noFill/>
          <a:ln w="76200" cap="flat" cmpd="sng" algn="ctr">
            <a:solidFill>
              <a:srgbClr val="0C4BA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标题 5"/>
          <p:cNvSpPr>
            <a:spLocks noGrp="1"/>
          </p:cNvSpPr>
          <p:nvPr>
            <p:ph type="title"/>
          </p:nvPr>
        </p:nvSpPr>
        <p:spPr>
          <a:xfrm>
            <a:off x="479548" y="273064"/>
            <a:ext cx="11357995" cy="60114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rmAutofit/>
          </a:bodyPr>
          <a:lstStyle>
            <a:lvl1pPr>
              <a:defRPr sz="2000" b="1">
                <a:solidFill>
                  <a:srgbClr val="0C4BA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12" name="内容占位符 2"/>
          <p:cNvSpPr>
            <a:spLocks noGrp="1"/>
          </p:cNvSpPr>
          <p:nvPr>
            <p:ph sz="quarter" idx="11"/>
          </p:nvPr>
        </p:nvSpPr>
        <p:spPr>
          <a:xfrm>
            <a:off x="285772" y="1091306"/>
            <a:ext cx="11557497" cy="568356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latin typeface="微软雅黑" panose="020B0503020204020204" charset="-122"/>
                <a:ea typeface="微软雅黑" panose="020B0503020204020204" charset="-122"/>
              </a:defRPr>
            </a:lvl1pPr>
            <a:lvl2pPr marL="30607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 marL="612775" indent="0">
              <a:lnSpc>
                <a:spcPct val="150000"/>
              </a:lnSpc>
              <a:buNone/>
              <a:defRPr sz="1200">
                <a:latin typeface="微软雅黑" panose="020B0503020204020204" charset="-122"/>
                <a:ea typeface="微软雅黑" panose="020B0503020204020204" charset="-122"/>
              </a:defRPr>
            </a:lvl3pPr>
            <a:lvl4pPr marL="918210" indent="0">
              <a:lnSpc>
                <a:spcPct val="150000"/>
              </a:lnSpc>
              <a:buNone/>
              <a:defRPr sz="790">
                <a:latin typeface="+mn-ea"/>
                <a:ea typeface="+mn-ea"/>
              </a:defRPr>
            </a:lvl4pPr>
            <a:lvl5pPr marL="1224280" indent="0">
              <a:lnSpc>
                <a:spcPct val="150000"/>
              </a:lnSpc>
              <a:buNone/>
              <a:defRPr sz="790"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marL="306070" marR="0" lvl="1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marL="612775" marR="0" lvl="2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marL="306070" marR="0" lvl="1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1" lang="en-US" altLang="zh-CN" dirty="0"/>
          </a:p>
          <a:p>
            <a:pPr lvl="0"/>
            <a:endParaRPr kumimoji="1" lang="zh-CN" altLang="en-US" dirty="0"/>
          </a:p>
        </p:txBody>
      </p:sp>
      <p:cxnSp>
        <p:nvCxnSpPr>
          <p:cNvPr id="7" name="直线连接符 8"/>
          <p:cNvCxnSpPr/>
          <p:nvPr userDrawn="1"/>
        </p:nvCxnSpPr>
        <p:spPr bwMode="auto">
          <a:xfrm>
            <a:off x="388110" y="260219"/>
            <a:ext cx="2584" cy="626836"/>
          </a:xfrm>
          <a:prstGeom prst="line">
            <a:avLst/>
          </a:prstGeom>
          <a:noFill/>
          <a:ln w="38100" cap="flat" cmpd="sng" algn="ctr">
            <a:solidFill>
              <a:srgbClr val="0C4BA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直线连接符 8"/>
          <p:cNvCxnSpPr/>
          <p:nvPr userDrawn="1"/>
        </p:nvCxnSpPr>
        <p:spPr bwMode="auto">
          <a:xfrm>
            <a:off x="466068" y="260219"/>
            <a:ext cx="2584" cy="626836"/>
          </a:xfrm>
          <a:prstGeom prst="line">
            <a:avLst/>
          </a:prstGeom>
          <a:noFill/>
          <a:ln w="19050" cap="flat" cmpd="sng" algn="ctr">
            <a:solidFill>
              <a:srgbClr val="0C4BA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>
            <p:ph sz="quarter" idx="11"/>
          </p:nvPr>
        </p:nvSpPr>
        <p:spPr>
          <a:xfrm>
            <a:off x="363175" y="1252026"/>
            <a:ext cx="11547472" cy="543833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latin typeface="+mn-ea"/>
                <a:ea typeface="+mn-ea"/>
              </a:defRPr>
            </a:lvl1pPr>
            <a:lvl2pPr marL="408305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2pPr>
            <a:lvl3pPr marL="816610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3pPr>
            <a:lvl4pPr marL="1224280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4pPr>
            <a:lvl5pPr marL="1632585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cxnSp>
        <p:nvCxnSpPr>
          <p:cNvPr id="5" name="直线连接符 4"/>
          <p:cNvCxnSpPr/>
          <p:nvPr userDrawn="1"/>
        </p:nvCxnSpPr>
        <p:spPr bwMode="auto">
          <a:xfrm>
            <a:off x="372143" y="409959"/>
            <a:ext cx="0" cy="601147"/>
          </a:xfrm>
          <a:prstGeom prst="line">
            <a:avLst/>
          </a:prstGeom>
          <a:noFill/>
          <a:ln w="57150" cap="flat" cmpd="sng" algn="ctr">
            <a:solidFill>
              <a:srgbClr val="0C4BA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75719" y="409959"/>
            <a:ext cx="10515600" cy="601147"/>
          </a:xfrm>
          <a:prstGeom prst="rect">
            <a:avLst/>
          </a:prstGeom>
          <a:noFill/>
          <a:ln>
            <a:noFill/>
          </a:ln>
        </p:spPr>
        <p:txBody>
          <a:bodyPr anchor="ctr" anchorCtr="0"/>
          <a:lstStyle>
            <a:lvl1pPr>
              <a:defRPr sz="2800">
                <a:solidFill>
                  <a:srgbClr val="0C4BA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 userDrawn="1"/>
        </p:nvCxnSpPr>
        <p:spPr bwMode="auto">
          <a:xfrm>
            <a:off x="363175" y="303730"/>
            <a:ext cx="0" cy="874147"/>
          </a:xfrm>
          <a:prstGeom prst="line">
            <a:avLst/>
          </a:prstGeom>
          <a:noFill/>
          <a:ln w="9525" cap="flat" cmpd="sng" algn="ctr">
            <a:solidFill>
              <a:srgbClr val="0C4BA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54207" y="620974"/>
            <a:ext cx="10515600" cy="601147"/>
          </a:xfrm>
          <a:prstGeom prst="rect">
            <a:avLst/>
          </a:prstGeom>
          <a:noFill/>
          <a:ln>
            <a:noFill/>
          </a:ln>
        </p:spPr>
        <p:txBody>
          <a:bodyPr anchor="ctr" anchorCtr="0"/>
          <a:lstStyle>
            <a:lvl1pPr>
              <a:defRPr sz="2800">
                <a:solidFill>
                  <a:srgbClr val="0C4BA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0"/>
          </p:nvPr>
        </p:nvSpPr>
        <p:spPr>
          <a:xfrm>
            <a:off x="353150" y="285597"/>
            <a:ext cx="3534605" cy="360000"/>
          </a:xfrm>
          <a:prstGeom prst="rect">
            <a:avLst/>
          </a:prstGeom>
          <a:solidFill>
            <a:srgbClr val="0C4BA1"/>
          </a:solidFill>
          <a:ln>
            <a:noFill/>
          </a:ln>
        </p:spPr>
        <p:txBody>
          <a:bodyPr vert="horz" wrap="square" anchor="ctr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marL="304800" marR="0" lvl="0" indent="-304800" algn="l" defTabSz="81407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defRPr/>
            </a:pP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>
          <a:xfrm>
            <a:off x="353150" y="1357314"/>
            <a:ext cx="11557497" cy="53389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latin typeface="+mn-ea"/>
                <a:ea typeface="+mn-ea"/>
              </a:defRPr>
            </a:lvl1pPr>
            <a:lvl2pPr marL="408305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2pPr>
            <a:lvl3pPr marL="816610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3pPr>
            <a:lvl4pPr marL="1224280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4pPr>
            <a:lvl5pPr marL="1632585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</p:spTree>
  </p:cSld>
  <p:clrMapOvr>
    <a:masterClrMapping/>
  </p:clrMapOvr>
  <p:transition spd="slow"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>
            <p:ph sz="quarter" idx="11"/>
          </p:nvPr>
        </p:nvSpPr>
        <p:spPr>
          <a:xfrm>
            <a:off x="363175" y="1252026"/>
            <a:ext cx="11547472" cy="543833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latin typeface="+mn-ea"/>
                <a:ea typeface="+mn-ea"/>
              </a:defRPr>
            </a:lvl1pPr>
            <a:lvl2pPr marL="408305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2pPr>
            <a:lvl3pPr marL="816610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3pPr>
            <a:lvl4pPr marL="1224280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4pPr>
            <a:lvl5pPr marL="1632585" indent="0">
              <a:lnSpc>
                <a:spcPct val="150000"/>
              </a:lnSpc>
              <a:buNone/>
              <a:defRPr sz="1050"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cxnSp>
        <p:nvCxnSpPr>
          <p:cNvPr id="5" name="直线连接符 4"/>
          <p:cNvCxnSpPr/>
          <p:nvPr userDrawn="1"/>
        </p:nvCxnSpPr>
        <p:spPr bwMode="auto">
          <a:xfrm>
            <a:off x="372143" y="409959"/>
            <a:ext cx="0" cy="601147"/>
          </a:xfrm>
          <a:prstGeom prst="line">
            <a:avLst/>
          </a:prstGeom>
          <a:noFill/>
          <a:ln w="57150" cap="flat" cmpd="sng" algn="ctr">
            <a:solidFill>
              <a:srgbClr val="0C4BA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75719" y="409959"/>
            <a:ext cx="10515600" cy="601147"/>
          </a:xfrm>
          <a:prstGeom prst="rect">
            <a:avLst/>
          </a:prstGeom>
          <a:noFill/>
          <a:ln>
            <a:noFill/>
          </a:ln>
        </p:spPr>
        <p:txBody>
          <a:bodyPr anchor="ctr" anchorCtr="0"/>
          <a:lstStyle>
            <a:lvl1pPr>
              <a:defRPr sz="2800">
                <a:solidFill>
                  <a:srgbClr val="0C4BA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</p:sldLayoutIdLst>
  <p:transition spd="slow" advClick="0"/>
  <p:hf hdr="0" ftr="0" dt="0"/>
  <p:txStyles>
    <p:titleStyle>
      <a:lvl1pPr algn="l" defTabSz="814070" rtl="0" eaLnBrk="0" fontAlgn="base" hangingPunct="0">
        <a:spcBef>
          <a:spcPct val="0"/>
        </a:spcBef>
        <a:spcAft>
          <a:spcPct val="0"/>
        </a:spcAft>
        <a:defRPr kumimoji="1" lang="zh-CN" altLang="en-US" sz="2700" b="1" kern="1200">
          <a:solidFill>
            <a:schemeClr val="bg1"/>
          </a:solidFill>
          <a:latin typeface="+mj-ea"/>
          <a:ea typeface="+mj-ea"/>
          <a:cs typeface="微软雅黑" panose="020B0503020204020204" charset="-122"/>
        </a:defRPr>
      </a:lvl1pPr>
      <a:lvl2pPr algn="l" defTabSz="814070" rtl="0" eaLnBrk="0" fontAlgn="base" hangingPunct="0">
        <a:spcBef>
          <a:spcPct val="0"/>
        </a:spcBef>
        <a:spcAft>
          <a:spcPct val="0"/>
        </a:spcAft>
        <a:defRPr kumimoji="1" sz="3375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2pPr>
      <a:lvl3pPr algn="l" defTabSz="814070" rtl="0" eaLnBrk="0" fontAlgn="base" hangingPunct="0">
        <a:spcBef>
          <a:spcPct val="0"/>
        </a:spcBef>
        <a:spcAft>
          <a:spcPct val="0"/>
        </a:spcAft>
        <a:defRPr kumimoji="1" sz="3375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3pPr>
      <a:lvl4pPr algn="l" defTabSz="814070" rtl="0" eaLnBrk="0" fontAlgn="base" hangingPunct="0">
        <a:spcBef>
          <a:spcPct val="0"/>
        </a:spcBef>
        <a:spcAft>
          <a:spcPct val="0"/>
        </a:spcAft>
        <a:defRPr kumimoji="1" sz="3375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4pPr>
      <a:lvl5pPr algn="l" defTabSz="814070" rtl="0" eaLnBrk="0" fontAlgn="base" hangingPunct="0">
        <a:spcBef>
          <a:spcPct val="0"/>
        </a:spcBef>
        <a:spcAft>
          <a:spcPct val="0"/>
        </a:spcAft>
        <a:defRPr kumimoji="1" sz="3375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5pPr>
      <a:lvl6pPr marL="390525" algn="ctr" defTabSz="816610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Times New Roman" panose="02020603050405020304" pitchFamily="18" charset="0"/>
          <a:ea typeface="方正大黑简体" pitchFamily="2" charset="-122"/>
        </a:defRPr>
      </a:lvl6pPr>
      <a:lvl7pPr marL="781685" algn="ctr" defTabSz="816610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Times New Roman" panose="02020603050405020304" pitchFamily="18" charset="0"/>
          <a:ea typeface="方正大黑简体" pitchFamily="2" charset="-122"/>
        </a:defRPr>
      </a:lvl7pPr>
      <a:lvl8pPr marL="1172210" algn="ctr" defTabSz="816610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Times New Roman" panose="02020603050405020304" pitchFamily="18" charset="0"/>
          <a:ea typeface="方正大黑简体" pitchFamily="2" charset="-122"/>
        </a:defRPr>
      </a:lvl8pPr>
      <a:lvl9pPr marL="1562735" algn="ctr" defTabSz="816610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Times New Roman" panose="02020603050405020304" pitchFamily="18" charset="0"/>
          <a:ea typeface="方正大黑简体" pitchFamily="2" charset="-122"/>
        </a:defRPr>
      </a:lvl9pPr>
    </p:titleStyle>
    <p:bodyStyle>
      <a:lvl1pPr marL="304800" indent="-304800" algn="l" defTabSz="814070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1pPr>
      <a:lvl2pPr marL="662305" indent="-253365" algn="l" defTabSz="814070" rtl="0" eaLnBrk="0" fontAlgn="base" hangingPunct="0">
        <a:spcBef>
          <a:spcPct val="20000"/>
        </a:spcBef>
        <a:spcAft>
          <a:spcPct val="0"/>
        </a:spcAft>
        <a:buChar char="–"/>
        <a:defRPr kumimoji="1" sz="2175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2pPr>
      <a:lvl3pPr marL="1017905" indent="-201295" algn="l" defTabSz="814070" rtl="0" eaLnBrk="0" fontAlgn="base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3pPr>
      <a:lvl4pPr marL="1426210" indent="-202565" algn="l" defTabSz="814070" rtl="0" eaLnBrk="0" fontAlgn="base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4pPr>
      <a:lvl5pPr marL="1834515" indent="-202565" algn="l" defTabSz="814070" rtl="0" eaLnBrk="0" fontAlgn="base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5pPr>
      <a:lvl6pPr marL="2227580" indent="-205105" algn="l" defTabSz="816610" rtl="0" eaLnBrk="1" fontAlgn="base" hangingPunct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2618105" indent="-205105" algn="l" defTabSz="816610" rtl="0" eaLnBrk="1" fontAlgn="base" hangingPunct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008630" indent="-205105" algn="l" defTabSz="816610" rtl="0" eaLnBrk="1" fontAlgn="base" hangingPunct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3399790" indent="-205105" algn="l" defTabSz="816610" rtl="0" eaLnBrk="1" fontAlgn="base" hangingPunct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78105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90525" algn="l" defTabSz="78105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81685" algn="l" defTabSz="78105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72210" algn="l" defTabSz="78105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62735" algn="l" defTabSz="78105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53260" algn="l" defTabSz="78105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44420" algn="l" defTabSz="78105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34945" algn="l" defTabSz="78105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25470" algn="l" defTabSz="78105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7BA12-B78A-427A-B50C-B788B9C5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2023/10/17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4BB85-6128-4E20-A7A5-AEA458C4446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facebookresearch/seamless_communication#seamlessm4t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11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10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9.png"/><Relationship Id="rId5" Type="http://schemas.microsoft.com/office/2007/relationships/media" Target="../media/media3.wav"/><Relationship Id="rId10" Type="http://schemas.openxmlformats.org/officeDocument/2006/relationships/image" Target="../media/image8.png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5.xml"/><Relationship Id="rId1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0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774825" y="1764836"/>
            <a:ext cx="8642350" cy="202940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 defTabSz="9144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C4BA1"/>
                </a:solidFill>
                <a:cs typeface="+mn-ea"/>
                <a:sym typeface="+mn-lt"/>
              </a:rPr>
              <a:t>2023</a:t>
            </a:r>
            <a:r>
              <a:rPr lang="zh-CN" altLang="en-US" sz="3600" b="1" dirty="0">
                <a:solidFill>
                  <a:srgbClr val="0C4BA1"/>
                </a:solidFill>
                <a:cs typeface="+mn-ea"/>
                <a:sym typeface="+mn-lt"/>
              </a:rPr>
              <a:t>科大讯飞</a:t>
            </a:r>
            <a:r>
              <a:rPr lang="en-US" altLang="zh-CN" sz="3600" b="1" dirty="0">
                <a:solidFill>
                  <a:srgbClr val="0C4BA1"/>
                </a:solidFill>
                <a:cs typeface="+mn-ea"/>
                <a:sym typeface="+mn-lt"/>
              </a:rPr>
              <a:t>A.I.</a:t>
            </a:r>
            <a:r>
              <a:rPr lang="zh-CN" altLang="en-US" sz="3600" b="1" dirty="0">
                <a:solidFill>
                  <a:srgbClr val="0C4BA1"/>
                </a:solidFill>
                <a:cs typeface="+mn-ea"/>
                <a:sym typeface="+mn-lt"/>
              </a:rPr>
              <a:t>开发者大赛</a:t>
            </a:r>
            <a:endParaRPr lang="en-US" altLang="zh-CN" sz="3600" b="1" dirty="0">
              <a:solidFill>
                <a:srgbClr val="0C4BA1"/>
              </a:solidFill>
              <a:cs typeface="+mn-ea"/>
              <a:sym typeface="+mn-lt"/>
            </a:endParaRP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0C4BA1"/>
                </a:solidFill>
                <a:cs typeface="+mn-ea"/>
              </a:rPr>
              <a:t>多语种语音统一识别 挑战赛</a:t>
            </a:r>
            <a:endParaRPr lang="en-US" altLang="zh-CN" sz="3600" b="1" dirty="0">
              <a:solidFill>
                <a:srgbClr val="0C4BA1"/>
              </a:solidFill>
              <a:cs typeface="+mn-ea"/>
            </a:endParaRP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0C4BA1"/>
                </a:solidFill>
                <a:cs typeface="+mn-ea"/>
                <a:sym typeface="+mn-lt"/>
              </a:rPr>
              <a:t>决赛答辩</a:t>
            </a:r>
            <a:endParaRPr lang="en-US" altLang="zh-CN" sz="3600" b="1" dirty="0">
              <a:solidFill>
                <a:srgbClr val="0C4BA1"/>
              </a:solidFill>
              <a:cs typeface="+mn-ea"/>
              <a:sym typeface="+mn-lt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4862332" y="5085087"/>
            <a:ext cx="2467343" cy="69980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0C4BA1"/>
                </a:solidFill>
                <a:cs typeface="+mn-ea"/>
                <a:sym typeface="+mn-lt"/>
              </a:rPr>
              <a:t>团队：</a:t>
            </a:r>
            <a:r>
              <a:rPr lang="en-US" altLang="zh-CN" sz="3600" b="1" dirty="0">
                <a:solidFill>
                  <a:srgbClr val="0C4BA1"/>
                </a:solidFill>
                <a:cs typeface="+mn-ea"/>
                <a:sym typeface="+mn-lt"/>
              </a:rPr>
              <a:t>Colt</a:t>
            </a:r>
            <a:endParaRPr lang="zh-CN" altLang="en-US" sz="4400" b="1" dirty="0">
              <a:solidFill>
                <a:srgbClr val="0C4BA1"/>
              </a:solidFill>
              <a:cs typeface="+mn-ea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561" y="99882"/>
            <a:ext cx="3631034" cy="6731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FC284B-A026-4379-B720-6D2D262B7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CTC Beam Search</a:t>
            </a:r>
            <a:r>
              <a:rPr lang="zh-CN" altLang="en-US" dirty="0"/>
              <a:t>和语言模型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A97210-9718-4320-BB12-522CC3DA1D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800" dirty="0">
                <a:solidFill>
                  <a:srgbClr val="FFFFFF"/>
                </a:solidFill>
              </a:rPr>
              <a:t>算法方案解析</a:t>
            </a:r>
            <a:endParaRPr lang="zh-CN" altLang="en-US" sz="180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9CB2315-2E96-47E3-B977-77B6BAB459F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3271" y="823346"/>
            <a:ext cx="11506108" cy="5198075"/>
          </a:xfrm>
        </p:spPr>
        <p:txBody>
          <a:bodyPr/>
          <a:lstStyle/>
          <a:p>
            <a:r>
              <a:rPr lang="ja-JP" altLang="en-US" b="1" dirty="0"/>
              <a:t>・</a:t>
            </a:r>
            <a:r>
              <a:rPr lang="zh-CN" altLang="en-US" b="1" dirty="0"/>
              <a:t>利用</a:t>
            </a:r>
            <a:r>
              <a:rPr lang="en-US" altLang="zh-CN" b="1" dirty="0" err="1"/>
              <a:t>kenlm</a:t>
            </a:r>
            <a:r>
              <a:rPr lang="zh-CN" altLang="en-US" b="1" dirty="0"/>
              <a:t>工具训练</a:t>
            </a:r>
            <a:r>
              <a:rPr lang="en-US" altLang="zh-CN" b="1" dirty="0"/>
              <a:t>n-grams</a:t>
            </a:r>
            <a:r>
              <a:rPr lang="zh-CN" altLang="en-US" b="1" dirty="0"/>
              <a:t>语言模型，取</a:t>
            </a:r>
            <a:r>
              <a:rPr lang="en-US" altLang="zh-CN" b="1" dirty="0"/>
              <a:t>n=5</a:t>
            </a:r>
            <a:r>
              <a:rPr lang="zh-CN" altLang="en-US" b="1" dirty="0"/>
              <a:t>。</a:t>
            </a:r>
            <a:r>
              <a:rPr lang="en-US" altLang="zh-CN" b="1" dirty="0"/>
              <a:t> </a:t>
            </a:r>
          </a:p>
          <a:p>
            <a:r>
              <a:rPr lang="ja-JP" altLang="en-US" b="1" dirty="0"/>
              <a:t>・</a:t>
            </a:r>
            <a:r>
              <a:rPr lang="zh-CN" altLang="en-US" b="1" dirty="0"/>
              <a:t>利用</a:t>
            </a:r>
            <a:r>
              <a:rPr lang="en-US" altLang="zh-CN" b="1" dirty="0"/>
              <a:t>Grid search </a:t>
            </a:r>
            <a:r>
              <a:rPr lang="zh-CN" altLang="en-US" b="1" dirty="0"/>
              <a:t>对</a:t>
            </a:r>
            <a:r>
              <a:rPr lang="en-US" altLang="zh-CN" b="1" dirty="0"/>
              <a:t>CTC Beam search</a:t>
            </a:r>
            <a:r>
              <a:rPr lang="zh-CN" altLang="en-US" b="1" dirty="0"/>
              <a:t>进行超参调参</a:t>
            </a:r>
            <a:endParaRPr lang="en-US" altLang="zh-CN" b="1" dirty="0"/>
          </a:p>
          <a:p>
            <a:endParaRPr lang="zh-CN" altLang="en-US" dirty="0"/>
          </a:p>
        </p:txBody>
      </p:sp>
      <p:pic>
        <p:nvPicPr>
          <p:cNvPr id="6" name="图片 5" descr="图形用户界面&#10;&#10;中度可信度描述已自动生成">
            <a:extLst>
              <a:ext uri="{FF2B5EF4-FFF2-40B4-BE49-F238E27FC236}">
                <a16:creationId xmlns:a16="http://schemas.microsoft.com/office/drawing/2014/main" id="{2661B177-36F8-476A-B3E7-B66436B05F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08" y="2025097"/>
            <a:ext cx="10515600" cy="363539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27503CF-8CB2-D218-7ED2-0F604B026911}"/>
              </a:ext>
            </a:extLst>
          </p:cNvPr>
          <p:cNvSpPr txBox="1"/>
          <p:nvPr/>
        </p:nvSpPr>
        <p:spPr>
          <a:xfrm>
            <a:off x="382621" y="5878721"/>
            <a:ext cx="5821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/>
              <a:t>语料</a:t>
            </a:r>
            <a:endParaRPr kumimoji="1" lang="en" altLang="zh-CN" dirty="0"/>
          </a:p>
          <a:p>
            <a:r>
              <a:rPr kumimoji="1" lang="en" altLang="zh-CN" dirty="0" err="1"/>
              <a:t>oscar</a:t>
            </a:r>
            <a:r>
              <a:rPr kumimoji="1" lang="en" altLang="zh-CN" dirty="0"/>
              <a:t>-corpus/OSCAR-2201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360963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237EA3-A2E0-4996-945F-5AA2AB7D9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多语种统一识别未来展望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B045F1-C936-442B-8E39-031AA995FE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800" dirty="0"/>
              <a:t>下阶段优化思路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717C3C-71CB-763F-7C5C-C3D69EB2FA3A}"/>
              </a:ext>
            </a:extLst>
          </p:cNvPr>
          <p:cNvSpPr txBox="1"/>
          <p:nvPr/>
        </p:nvSpPr>
        <p:spPr>
          <a:xfrm>
            <a:off x="303271" y="1902581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" altLang="zh-CN" b="1" i="0" u="none" strike="noStrike" dirty="0">
                <a:solidFill>
                  <a:sysClr val="windowText" lastClr="000000"/>
                </a:solidFill>
                <a:effectLst/>
                <a:latin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SeamlessM4T</a:t>
            </a:r>
            <a:endParaRPr lang="en" altLang="zh-CN" b="1" i="0" u="none" strike="noStrike" dirty="0">
              <a:solidFill>
                <a:sysClr val="windowText" lastClr="000000"/>
              </a:solidFill>
              <a:effectLst/>
              <a:latin typeface="+mn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BB5BEA9-31AE-AF52-258F-0D756F2BA4CC}"/>
              </a:ext>
            </a:extLst>
          </p:cNvPr>
          <p:cNvSpPr txBox="1"/>
          <p:nvPr/>
        </p:nvSpPr>
        <p:spPr>
          <a:xfrm>
            <a:off x="303271" y="1233372"/>
            <a:ext cx="105156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2000" b="1" dirty="0">
                <a:solidFill>
                  <a:srgbClr val="1F2328"/>
                </a:solidFill>
                <a:latin typeface="-apple-system"/>
              </a:rPr>
              <a:t>业务场景：跨国公司会议，涉及到多语种轮流发言，需要多语种语音识别、翻译的模型</a:t>
            </a:r>
            <a:endParaRPr lang="en-US" altLang="zh-CN" sz="2000" b="1" dirty="0">
              <a:solidFill>
                <a:srgbClr val="1F2328"/>
              </a:solidFill>
              <a:latin typeface="-apple-system"/>
            </a:endParaRPr>
          </a:p>
        </p:txBody>
      </p:sp>
      <p:pic>
        <p:nvPicPr>
          <p:cNvPr id="2050" name="Picture 2" descr="Meta发布多模态模型SeamlessM4T——可无缝翻译和转录语音和文本">
            <a:extLst>
              <a:ext uri="{FF2B5EF4-FFF2-40B4-BE49-F238E27FC236}">
                <a16:creationId xmlns:a16="http://schemas.microsoft.com/office/drawing/2014/main" id="{8E7BEE17-545A-C292-F261-9A2FA5CC52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644" y="2553576"/>
            <a:ext cx="4975425" cy="2798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DB09F00-7D7E-94E1-4620-4A15C0B43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09" y="2412767"/>
            <a:ext cx="4975426" cy="293948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66243A1-E3EF-1190-EF9B-94AD11E01B5A}"/>
              </a:ext>
            </a:extLst>
          </p:cNvPr>
          <p:cNvSpPr txBox="1"/>
          <p:nvPr/>
        </p:nvSpPr>
        <p:spPr>
          <a:xfrm>
            <a:off x="911059" y="5633915"/>
            <a:ext cx="98471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solidFill>
                  <a:srgbClr val="121212"/>
                </a:solidFill>
                <a:effectLst/>
                <a:latin typeface="+mn-ea"/>
              </a:rPr>
              <a:t>语音识别、文本到文本、文本到语音、语音到文本和语音到语音翻译的统一多模态模型</a:t>
            </a:r>
            <a:endParaRPr lang="zh-CN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4857742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2624025" y="2615886"/>
            <a:ext cx="6943950" cy="119199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5400" b="1" dirty="0">
                <a:solidFill>
                  <a:srgbClr val="0C4BA1"/>
                </a:solidFill>
                <a:cs typeface="+mn-ea"/>
                <a:sym typeface="+mn-lt"/>
              </a:rPr>
              <a:t>交流与讨论</a:t>
            </a:r>
            <a:endParaRPr lang="en-US" altLang="zh-CN" sz="5400" b="1" dirty="0">
              <a:solidFill>
                <a:srgbClr val="0C4BA1"/>
              </a:solidFill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521" y="49082"/>
            <a:ext cx="3631034" cy="6731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4258118" y="2897857"/>
            <a:ext cx="6096000" cy="910647"/>
            <a:chOff x="5087938" y="5164138"/>
            <a:chExt cx="5580062" cy="1001712"/>
          </a:xfrm>
        </p:grpSpPr>
        <p:sp>
          <p:nvSpPr>
            <p:cNvPr id="17" name="Freeform 127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5087938" y="5423851"/>
              <a:ext cx="5580062" cy="514037"/>
            </a:xfrm>
            <a:prstGeom prst="rect">
              <a:avLst/>
            </a:prstGeom>
            <a:solidFill>
              <a:srgbClr val="2A62AD"/>
            </a:solidFill>
            <a:ln>
              <a:noFill/>
            </a:ln>
          </p:spPr>
          <p:txBody>
            <a:bodyPr lIns="1224000" anchor="ctr"/>
            <a:lstStyle/>
            <a:p>
              <a:r>
                <a:rPr lang="zh-CN" altLang="en-US" sz="2400" b="1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  算法方案解析</a:t>
              </a:r>
            </a:p>
          </p:txBody>
        </p:sp>
        <p:sp>
          <p:nvSpPr>
            <p:cNvPr id="26" name="文本框 172"/>
            <p:cNvSpPr txBox="1"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5337176" y="5164138"/>
              <a:ext cx="720725" cy="100171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 sz="2800" b="1" dirty="0">
                  <a:solidFill>
                    <a:srgbClr val="2A62AD"/>
                  </a:solidFill>
                  <a:latin typeface="微软雅黑" panose="020B0503020204020204" charset="-122"/>
                  <a:ea typeface="微软雅黑" panose="020B0503020204020204" charset="-122"/>
                  <a:cs typeface="Verdana" panose="020B0604030504040204" pitchFamily="34" charset="0"/>
                </a:rPr>
                <a:t>二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258118" y="1798236"/>
            <a:ext cx="6096000" cy="910647"/>
            <a:chOff x="5087938" y="5164138"/>
            <a:chExt cx="5580062" cy="1001712"/>
          </a:xfrm>
        </p:grpSpPr>
        <p:sp>
          <p:nvSpPr>
            <p:cNvPr id="18" name="Freeform 127"/>
            <p:cNvSpPr>
              <a:spLocks noEditPoints="1"/>
            </p:cNvSpPr>
            <p:nvPr>
              <p:custDataLst>
                <p:tags r:id="rId5"/>
              </p:custDataLst>
            </p:nvPr>
          </p:nvSpPr>
          <p:spPr bwMode="auto">
            <a:xfrm>
              <a:off x="5087938" y="5423851"/>
              <a:ext cx="5580062" cy="514037"/>
            </a:xfrm>
            <a:prstGeom prst="rect">
              <a:avLst/>
            </a:prstGeom>
            <a:solidFill>
              <a:srgbClr val="2A62AD"/>
            </a:solidFill>
            <a:ln>
              <a:noFill/>
            </a:ln>
          </p:spPr>
          <p:txBody>
            <a:bodyPr lIns="1224000" anchor="ctr"/>
            <a:lstStyle/>
            <a:p>
              <a:r>
                <a:rPr lang="zh-CN" altLang="en-US" sz="2400" b="1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  团队介绍</a:t>
              </a:r>
            </a:p>
          </p:txBody>
        </p:sp>
        <p:sp>
          <p:nvSpPr>
            <p:cNvPr id="22" name="文本框 172"/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5337176" y="5164138"/>
              <a:ext cx="720725" cy="100171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 sz="2800" b="1" dirty="0">
                  <a:solidFill>
                    <a:srgbClr val="2A62AD"/>
                  </a:solidFill>
                  <a:latin typeface="微软雅黑" panose="020B0503020204020204" charset="-122"/>
                  <a:ea typeface="微软雅黑" panose="020B0503020204020204" charset="-122"/>
                  <a:cs typeface="Verdana" panose="020B0604030504040204" pitchFamily="34" charset="0"/>
                </a:rPr>
                <a:t>一</a:t>
              </a:r>
            </a:p>
          </p:txBody>
        </p:sp>
      </p:grpSp>
      <p:sp>
        <p:nvSpPr>
          <p:cNvPr id="12" name="文本框 3180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65744" y="939493"/>
            <a:ext cx="719137" cy="2798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8000" b="1" dirty="0">
                <a:solidFill>
                  <a:srgbClr val="2A62AD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</p:txBody>
      </p:sp>
      <p:sp>
        <p:nvSpPr>
          <p:cNvPr id="13" name="文本框 17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328309" y="2031099"/>
            <a:ext cx="720725" cy="266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200" dirty="0">
                <a:solidFill>
                  <a:srgbClr val="BCBCBC"/>
                </a:solidFill>
                <a:latin typeface="微软雅黑" panose="020B0503020204020204" charset="-122"/>
                <a:ea typeface="微软雅黑" panose="020B0503020204020204" charset="-122"/>
              </a:rPr>
              <a:t>CONTENTS</a:t>
            </a:r>
            <a:endParaRPr lang="zh-CN" altLang="en-US" sz="3200" dirty="0">
              <a:solidFill>
                <a:srgbClr val="BCBCB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227638" y="3997478"/>
            <a:ext cx="6096000" cy="910647"/>
            <a:chOff x="5087938" y="5164138"/>
            <a:chExt cx="5580062" cy="1001712"/>
          </a:xfrm>
        </p:grpSpPr>
        <p:sp>
          <p:nvSpPr>
            <p:cNvPr id="11" name="Freeform 127"/>
            <p:cNvSpPr>
              <a:spLocks noEditPoints="1"/>
            </p:cNvSpPr>
            <p:nvPr>
              <p:custDataLst>
                <p:tags r:id="rId3"/>
              </p:custDataLst>
            </p:nvPr>
          </p:nvSpPr>
          <p:spPr bwMode="auto">
            <a:xfrm>
              <a:off x="5087938" y="5423851"/>
              <a:ext cx="5580062" cy="514037"/>
            </a:xfrm>
            <a:prstGeom prst="rect">
              <a:avLst/>
            </a:prstGeom>
            <a:solidFill>
              <a:srgbClr val="2A62AD"/>
            </a:solidFill>
            <a:ln>
              <a:noFill/>
            </a:ln>
          </p:spPr>
          <p:txBody>
            <a:bodyPr lIns="1224000" anchor="ctr"/>
            <a:lstStyle/>
            <a:p>
              <a:r>
                <a:rPr lang="zh-CN" altLang="en-US" sz="2400" b="1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  下阶段优化思路</a:t>
              </a:r>
            </a:p>
          </p:txBody>
        </p:sp>
        <p:sp>
          <p:nvSpPr>
            <p:cNvPr id="14" name="文本框 172"/>
            <p:cNvSpPr txBox="1"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5337176" y="5164138"/>
              <a:ext cx="720725" cy="100171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 sz="2800" b="1" dirty="0">
                  <a:solidFill>
                    <a:srgbClr val="2A62AD"/>
                  </a:solidFill>
                  <a:latin typeface="微软雅黑" panose="020B0503020204020204" charset="-122"/>
                  <a:ea typeface="微软雅黑" panose="020B0503020204020204" charset="-122"/>
                  <a:cs typeface="Verdana" panose="020B0604030504040204" pitchFamily="34" charset="0"/>
                </a:rPr>
                <a:t>三</a:t>
              </a:r>
            </a:p>
          </p:txBody>
        </p:sp>
      </p:grp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800" dirty="0"/>
              <a:t>团队介绍</a:t>
            </a:r>
          </a:p>
        </p:txBody>
      </p:sp>
      <p:sp>
        <p:nvSpPr>
          <p:cNvPr id="2" name="矩形 1"/>
          <p:cNvSpPr/>
          <p:nvPr/>
        </p:nvSpPr>
        <p:spPr>
          <a:xfrm>
            <a:off x="286645" y="567400"/>
            <a:ext cx="1371467" cy="646331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2000" b="1" dirty="0">
                <a:solidFill>
                  <a:srgbClr val="0C4BA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Colt</a:t>
            </a:r>
            <a:r>
              <a:rPr lang="zh-CN" altLang="en-US" sz="2000" b="1" dirty="0">
                <a:solidFill>
                  <a:srgbClr val="0C4BA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团队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379439A-B3B8-4A1E-9A89-9C9C69E9B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678" y="1567415"/>
            <a:ext cx="2955046" cy="2748424"/>
          </a:xfrm>
          <a:prstGeom prst="rect">
            <a:avLst/>
          </a:prstGeom>
        </p:spPr>
      </p:pic>
      <p:graphicFrame>
        <p:nvGraphicFramePr>
          <p:cNvPr id="4" name="表格 6">
            <a:extLst>
              <a:ext uri="{FF2B5EF4-FFF2-40B4-BE49-F238E27FC236}">
                <a16:creationId xmlns:a16="http://schemas.microsoft.com/office/drawing/2014/main" id="{182EBE03-D15B-420A-AC24-9759E069CC50}"/>
              </a:ext>
            </a:extLst>
          </p:cNvPr>
          <p:cNvGraphicFramePr>
            <a:graphicFrameLocks noGrp="1"/>
          </p:cNvGraphicFramePr>
          <p:nvPr/>
        </p:nvGraphicFramePr>
        <p:xfrm>
          <a:off x="3854181" y="1486733"/>
          <a:ext cx="8183489" cy="4536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803107">
                  <a:extLst>
                    <a:ext uri="{9D8B030D-6E8A-4147-A177-3AD203B41FA5}">
                      <a16:colId xmlns:a16="http://schemas.microsoft.com/office/drawing/2014/main" val="2009509739"/>
                    </a:ext>
                  </a:extLst>
                </a:gridCol>
                <a:gridCol w="3556557">
                  <a:extLst>
                    <a:ext uri="{9D8B030D-6E8A-4147-A177-3AD203B41FA5}">
                      <a16:colId xmlns:a16="http://schemas.microsoft.com/office/drawing/2014/main" val="2594921567"/>
                    </a:ext>
                  </a:extLst>
                </a:gridCol>
                <a:gridCol w="1314253">
                  <a:extLst>
                    <a:ext uri="{9D8B030D-6E8A-4147-A177-3AD203B41FA5}">
                      <a16:colId xmlns:a16="http://schemas.microsoft.com/office/drawing/2014/main" val="3727837613"/>
                    </a:ext>
                  </a:extLst>
                </a:gridCol>
                <a:gridCol w="1032853">
                  <a:extLst>
                    <a:ext uri="{9D8B030D-6E8A-4147-A177-3AD203B41FA5}">
                      <a16:colId xmlns:a16="http://schemas.microsoft.com/office/drawing/2014/main" val="2188711660"/>
                    </a:ext>
                  </a:extLst>
                </a:gridCol>
                <a:gridCol w="1476719">
                  <a:extLst>
                    <a:ext uri="{9D8B030D-6E8A-4147-A177-3AD203B41FA5}">
                      <a16:colId xmlns:a16="http://schemas.microsoft.com/office/drawing/2014/main" val="3218955131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年份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赛题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名次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人数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类型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模型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1807106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2018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讯飞方言种类识别赛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r>
                        <a:rPr lang="en-US" altLang="zh-CN" baseline="30000" dirty="0"/>
                        <a:t>th</a:t>
                      </a:r>
                      <a:r>
                        <a:rPr lang="en-US" altLang="zh-CN" dirty="0"/>
                        <a:t>/1817</a:t>
                      </a:r>
                      <a:r>
                        <a:rPr lang="zh-CN" altLang="en-US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语音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LSTM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397683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2019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华为垃圾图片分类赛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r>
                        <a:rPr lang="en-US" altLang="zh-CN" baseline="30000" dirty="0"/>
                        <a:t>rd</a:t>
                      </a:r>
                      <a:r>
                        <a:rPr lang="en-US" altLang="zh-CN" dirty="0"/>
                        <a:t>/2611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图片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ResNext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2926838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2020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JR</a:t>
                      </a:r>
                      <a:r>
                        <a:rPr lang="zh-CN" altLang="en-US" dirty="0"/>
                        <a:t>东日本列车晚点预测赛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r>
                        <a:rPr lang="en-US" altLang="zh-CN" baseline="30000" dirty="0"/>
                        <a:t>rd</a:t>
                      </a:r>
                      <a:r>
                        <a:rPr lang="en-US" altLang="zh-CN" dirty="0"/>
                        <a:t>/1578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表格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LGB+Tabnet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6035069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2021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QQ</a:t>
                      </a:r>
                      <a:r>
                        <a:rPr lang="zh-CN" altLang="en-US" dirty="0"/>
                        <a:t>浏览器多模态视频相似度计算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r>
                        <a:rPr lang="en-US" altLang="zh-CN" baseline="30000" dirty="0"/>
                        <a:t>th</a:t>
                      </a:r>
                      <a:r>
                        <a:rPr lang="en-US" altLang="zh-CN" dirty="0"/>
                        <a:t>/1853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多模态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BERT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9452930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2022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讯飞非受限多语种识别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r>
                        <a:rPr lang="en-US" altLang="zh-CN" baseline="30000" dirty="0"/>
                        <a:t>st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语音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Wav2net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666357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2022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讯飞数学公式识别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r>
                        <a:rPr lang="en-US" altLang="zh-CN" baseline="30000" dirty="0"/>
                        <a:t>st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OCR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Master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888506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2022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讯飞数理化公式识别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r>
                        <a:rPr lang="en-US" altLang="zh-CN" baseline="30000" dirty="0"/>
                        <a:t>rd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OCR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Master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468093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2023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AIWIN</a:t>
                      </a:r>
                      <a:r>
                        <a:rPr lang="zh-CN" altLang="en-US" dirty="0"/>
                        <a:t>研报类型识别挑战赛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r>
                        <a:rPr lang="en-US" altLang="zh-CN" baseline="30000" dirty="0"/>
                        <a:t>th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NLP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Roberta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6118089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4259A41C-5934-4FE7-95ED-AF7AFD93BD3F}"/>
              </a:ext>
            </a:extLst>
          </p:cNvPr>
          <p:cNvSpPr txBox="1"/>
          <p:nvPr/>
        </p:nvSpPr>
        <p:spPr>
          <a:xfrm>
            <a:off x="3841212" y="845196"/>
            <a:ext cx="7094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专注于电商的商品搜索、推荐以及工业领域</a:t>
            </a:r>
            <a:r>
              <a:rPr lang="en-US" altLang="zh-CN" sz="2000" dirty="0"/>
              <a:t>AI</a:t>
            </a:r>
            <a:r>
              <a:rPr lang="zh-CN" altLang="en-US" sz="2000" dirty="0"/>
              <a:t>应用</a:t>
            </a:r>
          </a:p>
        </p:txBody>
      </p:sp>
    </p:spTree>
    <p:custDataLst>
      <p:tags r:id="rId1"/>
    </p:custData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D3599D-FD40-4741-BA3A-278C1E83D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多语种语音统一识别解题思路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942872-A0AC-40DA-BF2E-621A86DD14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800" b="1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算法方案解析</a:t>
            </a:r>
            <a:endParaRPr lang="zh-CN" altLang="en-US" sz="18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CC37A55-D941-9F2E-C096-E60ECCBB54CA}"/>
              </a:ext>
            </a:extLst>
          </p:cNvPr>
          <p:cNvSpPr txBox="1"/>
          <p:nvPr/>
        </p:nvSpPr>
        <p:spPr>
          <a:xfrm>
            <a:off x="2110047" y="1060506"/>
            <a:ext cx="79719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effectLst/>
                <a:latin typeface="Arial" panose="020B0604020202020204" pitchFamily="34" charset="0"/>
              </a:rPr>
              <a:t>2023</a:t>
            </a:r>
            <a:r>
              <a:rPr lang="zh-CN" altLang="en-US" sz="2400" dirty="0">
                <a:effectLst/>
                <a:latin typeface="Arial" panose="020B0604020202020204" pitchFamily="34" charset="0"/>
              </a:rPr>
              <a:t> 多语种语音识别</a:t>
            </a:r>
            <a:r>
              <a:rPr lang="en-US" altLang="zh-CN" sz="2400" dirty="0">
                <a:effectLst/>
                <a:latin typeface="Arial" panose="020B0604020202020204" pitchFamily="34" charset="0"/>
              </a:rPr>
              <a:t>SOTA </a:t>
            </a:r>
            <a:r>
              <a:rPr lang="zh-CN" altLang="en-US" sz="2400" dirty="0">
                <a:effectLst/>
                <a:latin typeface="Arial" panose="020B0604020202020204" pitchFamily="34" charset="0"/>
              </a:rPr>
              <a:t>模型中</a:t>
            </a:r>
            <a:r>
              <a:rPr lang="en-US" altLang="zh-CN" sz="2400" dirty="0">
                <a:effectLst/>
                <a:latin typeface="Arial" panose="020B0604020202020204" pitchFamily="34" charset="0"/>
              </a:rPr>
              <a:t>MMS</a:t>
            </a:r>
            <a:r>
              <a:rPr lang="zh-CN" altLang="en-US" sz="2400" dirty="0">
                <a:effectLst/>
                <a:latin typeface="Arial" panose="020B0604020202020204" pitchFamily="34" charset="0"/>
              </a:rPr>
              <a:t>表现最佳</a:t>
            </a:r>
            <a:endParaRPr lang="zh-CN" altLang="en-US" sz="24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FD8CC0B-D134-D4F8-663F-FE63FDC04D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856" y="1671796"/>
            <a:ext cx="8688288" cy="4698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264953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2B8179-BC8B-4A52-B5BA-E7E1CBC5C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MMS</a:t>
            </a:r>
            <a:r>
              <a:rPr lang="zh-CN" altLang="en-US" dirty="0"/>
              <a:t>模型（</a:t>
            </a:r>
            <a:r>
              <a:rPr lang="en" altLang="zh-CN" dirty="0"/>
              <a:t>wav2vec 2.0</a:t>
            </a:r>
            <a:r>
              <a:rPr lang="zh-CN" altLang="en-US" dirty="0"/>
              <a:t>）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65DC6E-30D6-4DC0-B64C-CAF75FD0EE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800" dirty="0">
                <a:solidFill>
                  <a:srgbClr val="FFFFFF"/>
                </a:solidFill>
              </a:rPr>
              <a:t>算法方案解析</a:t>
            </a:r>
            <a:endParaRPr lang="zh-CN" altLang="en-US" sz="1800" dirty="0"/>
          </a:p>
        </p:txBody>
      </p:sp>
      <p:pic>
        <p:nvPicPr>
          <p:cNvPr id="6" name="图片 5" descr="图示&#10;&#10;描述已自动生成">
            <a:extLst>
              <a:ext uri="{FF2B5EF4-FFF2-40B4-BE49-F238E27FC236}">
                <a16:creationId xmlns:a16="http://schemas.microsoft.com/office/drawing/2014/main" id="{CEB82749-C8DA-492F-8A0E-D7B46B0FB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499" y="3021645"/>
            <a:ext cx="6251626" cy="3271528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E16A0F4C-AB09-4A15-A581-D5820B91AADF}"/>
              </a:ext>
            </a:extLst>
          </p:cNvPr>
          <p:cNvSpPr/>
          <p:nvPr/>
        </p:nvSpPr>
        <p:spPr>
          <a:xfrm>
            <a:off x="923700" y="1899063"/>
            <a:ext cx="1595566" cy="4508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CTC Decode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BD7BB39-33C0-1BE8-DC55-2F25E1B4EAF1}"/>
              </a:ext>
            </a:extLst>
          </p:cNvPr>
          <p:cNvSpPr/>
          <p:nvPr/>
        </p:nvSpPr>
        <p:spPr>
          <a:xfrm>
            <a:off x="2616359" y="1899061"/>
            <a:ext cx="1595566" cy="4508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CTC Decode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1D7CF17-EA3F-C39B-67C1-A346A41EF104}"/>
              </a:ext>
            </a:extLst>
          </p:cNvPr>
          <p:cNvSpPr/>
          <p:nvPr/>
        </p:nvSpPr>
        <p:spPr>
          <a:xfrm>
            <a:off x="4309018" y="1899061"/>
            <a:ext cx="1595566" cy="4508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CTC Decode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BF07899-6622-4C6D-11CD-64ACC97A7D5E}"/>
              </a:ext>
            </a:extLst>
          </p:cNvPr>
          <p:cNvSpPr txBox="1"/>
          <p:nvPr/>
        </p:nvSpPr>
        <p:spPr>
          <a:xfrm>
            <a:off x="1257908" y="1511360"/>
            <a:ext cx="10187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波斯语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0D2309C-62C0-8072-1217-A22B36B01A59}"/>
              </a:ext>
            </a:extLst>
          </p:cNvPr>
          <p:cNvSpPr txBox="1"/>
          <p:nvPr/>
        </p:nvSpPr>
        <p:spPr>
          <a:xfrm>
            <a:off x="2730388" y="1501621"/>
            <a:ext cx="15955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斯瓦西里语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073D248-FB76-E279-68DE-817B8FE57F4B}"/>
              </a:ext>
            </a:extLst>
          </p:cNvPr>
          <p:cNvSpPr txBox="1"/>
          <p:nvPr/>
        </p:nvSpPr>
        <p:spPr>
          <a:xfrm>
            <a:off x="4763288" y="1511360"/>
            <a:ext cx="15955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越南语</a:t>
            </a:r>
            <a:endParaRPr lang="zh-CN" altLang="en-US" dirty="0"/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2B158B51-E6FC-42DA-F54E-2DDEDC4B4F2D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4946073" y="2575249"/>
            <a:ext cx="932239" cy="4463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32C9C69B-2BF0-6DF8-1C37-03C03C69180C}"/>
              </a:ext>
            </a:extLst>
          </p:cNvPr>
          <p:cNvSpPr/>
          <p:nvPr/>
        </p:nvSpPr>
        <p:spPr>
          <a:xfrm>
            <a:off x="8168951" y="1919693"/>
            <a:ext cx="2813380" cy="4508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CTC Decode</a:t>
            </a:r>
            <a:endParaRPr lang="zh-CN" altLang="en-US" dirty="0"/>
          </a:p>
        </p:txBody>
      </p: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90DA16D6-A9E3-66D7-7A54-8C7419DA89A1}"/>
              </a:ext>
            </a:extLst>
          </p:cNvPr>
          <p:cNvCxnSpPr>
            <a:cxnSpLocks/>
          </p:cNvCxnSpPr>
          <p:nvPr/>
        </p:nvCxnSpPr>
        <p:spPr>
          <a:xfrm flipV="1">
            <a:off x="7184571" y="2462564"/>
            <a:ext cx="1978090" cy="5590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46F633D2-E10F-376C-9DAF-E551E81DDD88}"/>
              </a:ext>
            </a:extLst>
          </p:cNvPr>
          <p:cNvSpPr txBox="1"/>
          <p:nvPr/>
        </p:nvSpPr>
        <p:spPr>
          <a:xfrm>
            <a:off x="8706391" y="1511360"/>
            <a:ext cx="25679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多语种字符混合解码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9CBA992-F677-EABC-038D-FE27292234AD}"/>
              </a:ext>
            </a:extLst>
          </p:cNvPr>
          <p:cNvSpPr txBox="1"/>
          <p:nvPr/>
        </p:nvSpPr>
        <p:spPr>
          <a:xfrm>
            <a:off x="2616359" y="1113920"/>
            <a:ext cx="2719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方案</a:t>
            </a:r>
            <a:r>
              <a:rPr kumimoji="1" lang="en-US" altLang="zh-CN" b="1" dirty="0"/>
              <a:t>A</a:t>
            </a:r>
            <a:r>
              <a:rPr kumimoji="1" lang="zh-CN" altLang="en-US" b="1" dirty="0"/>
              <a:t>   初期想法，放弃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3D57DE3-569C-EF04-23A0-E5BB36ADADB1}"/>
              </a:ext>
            </a:extLst>
          </p:cNvPr>
          <p:cNvSpPr txBox="1"/>
          <p:nvPr/>
        </p:nvSpPr>
        <p:spPr>
          <a:xfrm>
            <a:off x="8706391" y="1113920"/>
            <a:ext cx="2719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方案</a:t>
            </a:r>
            <a:r>
              <a:rPr kumimoji="1" lang="en-US" altLang="zh-CN" b="1" dirty="0"/>
              <a:t>B</a:t>
            </a:r>
            <a:r>
              <a:rPr kumimoji="1" lang="zh-CN" altLang="en-US" b="1" dirty="0"/>
              <a:t>   本次方案</a:t>
            </a:r>
          </a:p>
        </p:txBody>
      </p:sp>
    </p:spTree>
    <p:extLst>
      <p:ext uri="{BB962C8B-B14F-4D97-AF65-F5344CB8AC3E}">
        <p14:creationId xmlns:p14="http://schemas.microsoft.com/office/powerpoint/2010/main" val="383287150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3372F7-6987-4797-8A83-7CC991639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上分历程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801B25-64D9-4882-A1EC-1E96E6B9B4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800" dirty="0">
                <a:solidFill>
                  <a:srgbClr val="FFFFFF"/>
                </a:solidFill>
              </a:rPr>
              <a:t>算法方案解析</a:t>
            </a:r>
            <a:endParaRPr lang="zh-CN" altLang="en-US" sz="1800" dirty="0"/>
          </a:p>
        </p:txBody>
      </p: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DED412F5-D083-5728-EE67-C48310E976AB}"/>
              </a:ext>
            </a:extLst>
          </p:cNvPr>
          <p:cNvCxnSpPr>
            <a:cxnSpLocks/>
          </p:cNvCxnSpPr>
          <p:nvPr/>
        </p:nvCxnSpPr>
        <p:spPr>
          <a:xfrm>
            <a:off x="1576251" y="5747657"/>
            <a:ext cx="819476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988FF279-8352-E568-0F50-655BE531EB1A}"/>
              </a:ext>
            </a:extLst>
          </p:cNvPr>
          <p:cNvCxnSpPr>
            <a:cxnSpLocks/>
          </p:cNvCxnSpPr>
          <p:nvPr/>
        </p:nvCxnSpPr>
        <p:spPr>
          <a:xfrm flipV="1">
            <a:off x="1576251" y="1306286"/>
            <a:ext cx="0" cy="44413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2D5CE618-9D0B-1E7C-A471-EBAFCD36751C}"/>
              </a:ext>
            </a:extLst>
          </p:cNvPr>
          <p:cNvSpPr txBox="1"/>
          <p:nvPr/>
        </p:nvSpPr>
        <p:spPr>
          <a:xfrm>
            <a:off x="1898073" y="4774184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67.91</a:t>
            </a:r>
            <a:endParaRPr lang="en-US" altLang="zh-CN" dirty="0"/>
          </a:p>
          <a:p>
            <a:r>
              <a:rPr lang="en-US" altLang="zh-CN" dirty="0"/>
              <a:t>MMS</a:t>
            </a:r>
            <a:r>
              <a:rPr lang="zh-CN" altLang="en-US" dirty="0"/>
              <a:t> </a:t>
            </a:r>
            <a:r>
              <a:rPr lang="en-US" altLang="zh-CN" dirty="0"/>
              <a:t>Baseline</a:t>
            </a:r>
          </a:p>
          <a:p>
            <a:r>
              <a:rPr lang="zh-CN" altLang="en-US" dirty="0"/>
              <a:t>三种语言一起训练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20B70F5-E030-68F9-95C4-E4F240461E15}"/>
              </a:ext>
            </a:extLst>
          </p:cNvPr>
          <p:cNvSpPr txBox="1"/>
          <p:nvPr/>
        </p:nvSpPr>
        <p:spPr>
          <a:xfrm>
            <a:off x="3438144" y="3755571"/>
            <a:ext cx="3194298" cy="12003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70.2</a:t>
            </a:r>
          </a:p>
          <a:p>
            <a:r>
              <a:rPr lang="en-US" altLang="zh-CN" dirty="0"/>
              <a:t>MMS</a:t>
            </a:r>
          </a:p>
          <a:p>
            <a:r>
              <a:rPr lang="zh-CN" altLang="en-US" dirty="0"/>
              <a:t>对抗训练</a:t>
            </a:r>
            <a:endParaRPr lang="en-US" altLang="zh-CN" dirty="0"/>
          </a:p>
          <a:p>
            <a:r>
              <a:rPr lang="en-US" altLang="zh-CN" dirty="0"/>
              <a:t>EMA</a:t>
            </a:r>
            <a:r>
              <a:rPr lang="zh-CN" altLang="en-US" dirty="0"/>
              <a:t>指数平滑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580AC3B-E4F7-7191-603D-B69EB7ABAC16}"/>
              </a:ext>
            </a:extLst>
          </p:cNvPr>
          <p:cNvSpPr txBox="1"/>
          <p:nvPr/>
        </p:nvSpPr>
        <p:spPr>
          <a:xfrm>
            <a:off x="6723017" y="1639784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83</a:t>
            </a:r>
          </a:p>
          <a:p>
            <a:r>
              <a:rPr lang="en-US" altLang="zh-CN" dirty="0"/>
              <a:t>MMS</a:t>
            </a:r>
          </a:p>
          <a:p>
            <a:r>
              <a:rPr lang="en" altLang="zh-CN" dirty="0"/>
              <a:t>CTC Beam Search</a:t>
            </a:r>
            <a:r>
              <a:rPr lang="zh-CN" altLang="en-US" dirty="0"/>
              <a:t> 参数优化</a:t>
            </a:r>
            <a:endParaRPr lang="en-US" altLang="zh-CN" dirty="0"/>
          </a:p>
          <a:p>
            <a:r>
              <a:rPr lang="zh-CN" altLang="en-US" dirty="0"/>
              <a:t>增加语言模型训练数据</a:t>
            </a:r>
            <a:endParaRPr lang="en-US" altLang="zh-CN" dirty="0"/>
          </a:p>
          <a:p>
            <a:r>
              <a:rPr lang="en-US" altLang="zh-CN" dirty="0"/>
              <a:t>5gram</a:t>
            </a:r>
          </a:p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4636F99-EB0C-07F9-B570-2BED7C259B14}"/>
              </a:ext>
            </a:extLst>
          </p:cNvPr>
          <p:cNvSpPr txBox="1"/>
          <p:nvPr/>
        </p:nvSpPr>
        <p:spPr>
          <a:xfrm>
            <a:off x="4946073" y="2832241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82</a:t>
            </a:r>
          </a:p>
          <a:p>
            <a:r>
              <a:rPr lang="en-US" altLang="zh-CN" dirty="0"/>
              <a:t>MMS</a:t>
            </a:r>
          </a:p>
          <a:p>
            <a:r>
              <a:rPr lang="zh-CN" altLang="en-US" dirty="0"/>
              <a:t>使用</a:t>
            </a:r>
            <a:r>
              <a:rPr lang="en-US" altLang="zh-CN" dirty="0"/>
              <a:t>4gram</a:t>
            </a:r>
            <a:r>
              <a:rPr lang="zh-CN" altLang="en-US" dirty="0"/>
              <a:t>语言模型解码</a:t>
            </a:r>
          </a:p>
        </p:txBody>
      </p:sp>
      <p:pic>
        <p:nvPicPr>
          <p:cNvPr id="14" name="图形 13" descr="问号 纯色填充">
            <a:extLst>
              <a:ext uri="{FF2B5EF4-FFF2-40B4-BE49-F238E27FC236}">
                <a16:creationId xmlns:a16="http://schemas.microsoft.com/office/drawing/2014/main" id="{59300CFE-AD30-4831-7CB8-7BAE21737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56057" y="4303816"/>
            <a:ext cx="914400" cy="9144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A822DE6-0F71-2F0A-543B-560358657CCF}"/>
              </a:ext>
            </a:extLst>
          </p:cNvPr>
          <p:cNvSpPr txBox="1"/>
          <p:nvPr/>
        </p:nvSpPr>
        <p:spPr>
          <a:xfrm>
            <a:off x="7628313" y="4724041"/>
            <a:ext cx="2504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线下</a:t>
            </a:r>
            <a:r>
              <a:rPr kumimoji="1" lang="en-US" altLang="zh-CN" b="1" dirty="0"/>
              <a:t>CER6.24%</a:t>
            </a:r>
          </a:p>
          <a:p>
            <a:r>
              <a:rPr kumimoji="1" lang="zh-CN" altLang="en-US" b="1" dirty="0"/>
              <a:t>       </a:t>
            </a:r>
            <a:r>
              <a:rPr kumimoji="1" lang="en-US" altLang="zh-CN" b="1" dirty="0"/>
              <a:t>WER22.92%</a:t>
            </a:r>
            <a:br>
              <a:rPr kumimoji="1" lang="en-US" altLang="zh-CN" b="1" dirty="0"/>
            </a:br>
            <a:r>
              <a:rPr kumimoji="1" lang="zh-CN" altLang="en-US" b="1" dirty="0"/>
              <a:t>同线上差异很大</a:t>
            </a:r>
            <a:endParaRPr kumimoji="1"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151389537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2B8179-BC8B-4A52-B5BA-E7E1CBC5C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语音降噪和加噪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65DC6E-30D6-4DC0-B64C-CAF75FD0EE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800" dirty="0">
                <a:solidFill>
                  <a:srgbClr val="FFFFFF"/>
                </a:solidFill>
              </a:rPr>
              <a:t>算法方案解析</a:t>
            </a:r>
            <a:endParaRPr lang="zh-CN" altLang="en-US" sz="1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4EC5F1-7DB1-B1F2-6737-05E279D42E4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60170" y="1617319"/>
            <a:ext cx="3657601" cy="23622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2131D4C-7C35-F813-4B40-3D0411C3A0BB}"/>
              </a:ext>
            </a:extLst>
          </p:cNvPr>
          <p:cNvSpPr txBox="1"/>
          <p:nvPr/>
        </p:nvSpPr>
        <p:spPr>
          <a:xfrm>
            <a:off x="303271" y="1432653"/>
            <a:ext cx="19028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测试集</a:t>
            </a:r>
            <a:endParaRPr lang="en-US" altLang="zh-CN" dirty="0"/>
          </a:p>
          <a:p>
            <a:r>
              <a:rPr lang="zh-CN" altLang="en-US" dirty="0"/>
              <a:t>testset_000.wav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5D6C060-B679-94BC-D36D-F9333D6E8A84}"/>
              </a:ext>
            </a:extLst>
          </p:cNvPr>
          <p:cNvSpPr txBox="1"/>
          <p:nvPr/>
        </p:nvSpPr>
        <p:spPr>
          <a:xfrm>
            <a:off x="3801292" y="1247987"/>
            <a:ext cx="1902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降噪前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0BCBB76-7142-60F1-663B-DD27CF64BFF6}"/>
              </a:ext>
            </a:extLst>
          </p:cNvPr>
          <p:cNvSpPr txBox="1"/>
          <p:nvPr/>
        </p:nvSpPr>
        <p:spPr>
          <a:xfrm>
            <a:off x="8321041" y="1247987"/>
            <a:ext cx="1902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降噪后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4B1C889E-833D-55E0-CB61-D8CA95417A9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15365" y="1676102"/>
            <a:ext cx="3856990" cy="2528362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2EBFF103-999C-0BB9-3425-BDB5E6B6887E}"/>
              </a:ext>
            </a:extLst>
          </p:cNvPr>
          <p:cNvSpPr txBox="1"/>
          <p:nvPr/>
        </p:nvSpPr>
        <p:spPr>
          <a:xfrm>
            <a:off x="286645" y="876583"/>
            <a:ext cx="12377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训练数据均为无底噪语音，尝试对测试集降噪以及对训练集加噪后，听上去效果很好，实际对模型精度没有太大提升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6C448EC0-C0E8-288E-0D65-F2D5A8EDA3C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60170" y="4398528"/>
            <a:ext cx="3766457" cy="24199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9F48C1A2-E7BA-4A10-7473-A4152306F13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61881" y="4360987"/>
            <a:ext cx="3856990" cy="2498051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4124E139-AC2D-76F8-ABD3-3D7AD285AFD6}"/>
              </a:ext>
            </a:extLst>
          </p:cNvPr>
          <p:cNvSpPr txBox="1"/>
          <p:nvPr/>
        </p:nvSpPr>
        <p:spPr>
          <a:xfrm>
            <a:off x="3860529" y="4019798"/>
            <a:ext cx="1902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加噪前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07CEDFC-114B-75C5-D6C0-0CA2BA4A7EB6}"/>
              </a:ext>
            </a:extLst>
          </p:cNvPr>
          <p:cNvSpPr txBox="1"/>
          <p:nvPr/>
        </p:nvSpPr>
        <p:spPr>
          <a:xfrm>
            <a:off x="8441237" y="4043916"/>
            <a:ext cx="1902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加噪后</a:t>
            </a:r>
          </a:p>
        </p:txBody>
      </p:sp>
      <p:pic>
        <p:nvPicPr>
          <p:cNvPr id="27" name="Persian_MDCwTy_M_19_0011">
            <a:hlinkClick r:id="" action="ppaction://media"/>
            <a:extLst>
              <a:ext uri="{FF2B5EF4-FFF2-40B4-BE49-F238E27FC236}">
                <a16:creationId xmlns:a16="http://schemas.microsoft.com/office/drawing/2014/main" id="{A81DAA18-386F-7638-BC63-66255C879A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647370" y="5608478"/>
            <a:ext cx="812800" cy="812800"/>
          </a:xfrm>
          <a:prstGeom prst="rect">
            <a:avLst/>
          </a:prstGeom>
        </p:spPr>
      </p:pic>
      <p:pic>
        <p:nvPicPr>
          <p:cNvPr id="28" name="Persian_MDCwTy_M_19_0011-2">
            <a:hlinkClick r:id="" action="ppaction://media"/>
            <a:extLst>
              <a:ext uri="{FF2B5EF4-FFF2-40B4-BE49-F238E27FC236}">
                <a16:creationId xmlns:a16="http://schemas.microsoft.com/office/drawing/2014/main" id="{DE7D484B-EBC5-BF15-8424-AED9D5DC03D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226627" y="5700497"/>
            <a:ext cx="812800" cy="812800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61D5704C-0710-9665-A300-D5BE5D4EC691}"/>
              </a:ext>
            </a:extLst>
          </p:cNvPr>
          <p:cNvSpPr txBox="1"/>
          <p:nvPr/>
        </p:nvSpPr>
        <p:spPr>
          <a:xfrm>
            <a:off x="87733" y="4631002"/>
            <a:ext cx="233389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训练集</a:t>
            </a:r>
            <a:endParaRPr lang="en-US" altLang="zh-CN" dirty="0"/>
          </a:p>
          <a:p>
            <a:r>
              <a:rPr lang="zh-CN" altLang="en-US" dirty="0"/>
              <a:t>Persian_MDCwTy_M_19_0011.wav</a:t>
            </a:r>
          </a:p>
        </p:txBody>
      </p:sp>
      <p:pic>
        <p:nvPicPr>
          <p:cNvPr id="31" name="testset_000_noisy">
            <a:hlinkClick r:id="" action="ppaction://media"/>
            <a:extLst>
              <a:ext uri="{FF2B5EF4-FFF2-40B4-BE49-F238E27FC236}">
                <a16:creationId xmlns:a16="http://schemas.microsoft.com/office/drawing/2014/main" id="{6EC56E0E-7B32-372C-6E1B-B84684E7E87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647370" y="3350209"/>
            <a:ext cx="812800" cy="812800"/>
          </a:xfrm>
          <a:prstGeom prst="rect">
            <a:avLst/>
          </a:prstGeom>
        </p:spPr>
      </p:pic>
      <p:pic>
        <p:nvPicPr>
          <p:cNvPr id="32" name="testset_000_enhanced">
            <a:hlinkClick r:id="" action="ppaction://media"/>
            <a:extLst>
              <a:ext uri="{FF2B5EF4-FFF2-40B4-BE49-F238E27FC236}">
                <a16:creationId xmlns:a16="http://schemas.microsoft.com/office/drawing/2014/main" id="{7CE3685A-EAF3-0A12-2849-06BC6A4DE3CD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49081" y="3322373"/>
            <a:ext cx="812800" cy="812800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D8299F53-7972-F34B-2D1D-DF9D76EBC598}"/>
              </a:ext>
            </a:extLst>
          </p:cNvPr>
          <p:cNvSpPr txBox="1"/>
          <p:nvPr/>
        </p:nvSpPr>
        <p:spPr>
          <a:xfrm>
            <a:off x="10672355" y="6421278"/>
            <a:ext cx="61022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400" dirty="0"/>
              <a:t>M</a:t>
            </a:r>
            <a:r>
              <a:rPr lang="zh-CN" altLang="en-US" sz="1400" dirty="0"/>
              <a:t>usan</a:t>
            </a:r>
            <a:r>
              <a:rPr lang="en-US" altLang="zh-CN" sz="1400" dirty="0"/>
              <a:t>/</a:t>
            </a:r>
            <a:r>
              <a:rPr lang="en-US" altLang="zh-CN" sz="1400" dirty="0" err="1"/>
              <a:t>freesound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589538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5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200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6200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8D53C4-4C02-4A24-B0FE-B14B29DB1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对抗训练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24648B-EA8C-49B0-AE17-7BE1CE48D4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800" dirty="0">
                <a:solidFill>
                  <a:srgbClr val="FFFFFF"/>
                </a:solidFill>
              </a:rPr>
              <a:t>算法方案解析</a:t>
            </a:r>
            <a:endParaRPr lang="zh-CN" altLang="en-US" sz="18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8AB2826-FD41-439B-B782-B076525054B0}"/>
              </a:ext>
            </a:extLst>
          </p:cNvPr>
          <p:cNvSpPr txBox="1"/>
          <p:nvPr/>
        </p:nvSpPr>
        <p:spPr>
          <a:xfrm>
            <a:off x="286645" y="964273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effectLst/>
                <a:latin typeface="Arial" panose="020B0604020202020204" pitchFamily="34" charset="0"/>
              </a:rPr>
              <a:t>AWP</a:t>
            </a:r>
            <a:r>
              <a:rPr lang="zh-CN" altLang="en-US" dirty="0">
                <a:effectLst/>
                <a:latin typeface="Arial" panose="020B0604020202020204" pitchFamily="34" charset="0"/>
              </a:rPr>
              <a:t>：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Adversarial Weight Perturbation </a:t>
            </a:r>
            <a:r>
              <a:rPr lang="zh-CN" altLang="en-US" dirty="0">
                <a:effectLst/>
                <a:latin typeface="Arial" panose="020B0604020202020204" pitchFamily="34" charset="0"/>
              </a:rPr>
              <a:t>对抗权重扰动</a:t>
            </a:r>
            <a:endParaRPr lang="zh-CN" alt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47A3E61-B70A-44E7-B4A1-84CB0265F3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271" y="62641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@inproceedings{wu2020adversarial, title={Adversarial Weight Perturbation Helps Robust Generalization}, author={Dongxian Wu and Shu-Tao Xia and Yisen Wang}, booktitle={NeurIPS}, year={2020} }</a:t>
            </a:r>
            <a:r>
              <a:rPr kumimoji="0" lang="zh-CN" altLang="zh-CN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图片 8" descr="文本&#10;&#10;描述已自动生成">
            <a:extLst>
              <a:ext uri="{FF2B5EF4-FFF2-40B4-BE49-F238E27FC236}">
                <a16:creationId xmlns:a16="http://schemas.microsoft.com/office/drawing/2014/main" id="{A3069A9F-FF13-40D1-AB21-7023F3C93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560" y="2194542"/>
            <a:ext cx="6442956" cy="374645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27598E4-BFC6-4859-8EE4-0228C968EB92}"/>
              </a:ext>
            </a:extLst>
          </p:cNvPr>
          <p:cNvSpPr txBox="1"/>
          <p:nvPr/>
        </p:nvSpPr>
        <p:spPr>
          <a:xfrm>
            <a:off x="1674862" y="1273340"/>
            <a:ext cx="94123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在以往输入扰动（生成对抗样本）的基础上作为补充对模型权重增加扰动。</a:t>
            </a:r>
            <a:endParaRPr lang="en-US" altLang="zh-CN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（单个样本的对抗损失）“局部”                  （多个样本的对抗损失）</a:t>
            </a:r>
            <a:r>
              <a:rPr lang="en-US" altLang="zh-CN" dirty="0">
                <a:latin typeface="Arial" panose="020B0604020202020204" pitchFamily="34" charset="0"/>
              </a:rPr>
              <a:t>”</a:t>
            </a:r>
            <a:r>
              <a:rPr lang="zh-CN" altLang="en-US" dirty="0">
                <a:latin typeface="Arial" panose="020B0604020202020204" pitchFamily="34" charset="0"/>
              </a:rPr>
              <a:t>全局</a:t>
            </a:r>
            <a:r>
              <a:rPr lang="en-US" altLang="zh-CN" dirty="0">
                <a:latin typeface="Arial" panose="020B0604020202020204" pitchFamily="34" charset="0"/>
              </a:rPr>
              <a:t>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362845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8D53C4-4C02-4A24-B0FE-B14B29DB1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权重指数平滑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24648B-EA8C-49B0-AE17-7BE1CE48D4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800" dirty="0">
                <a:solidFill>
                  <a:srgbClr val="FFFFFF"/>
                </a:solidFill>
              </a:rPr>
              <a:t>算法方案解析</a:t>
            </a:r>
            <a:endParaRPr lang="zh-CN" altLang="en-US" sz="18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8AB2826-FD41-439B-B782-B076525054B0}"/>
              </a:ext>
            </a:extLst>
          </p:cNvPr>
          <p:cNvSpPr txBox="1"/>
          <p:nvPr/>
        </p:nvSpPr>
        <p:spPr>
          <a:xfrm>
            <a:off x="286645" y="964273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</a:rPr>
              <a:t>EMA</a:t>
            </a:r>
            <a:r>
              <a:rPr lang="zh-CN" altLang="en-US" dirty="0">
                <a:effectLst/>
                <a:latin typeface="Arial" panose="020B0604020202020204" pitchFamily="34" charset="0"/>
              </a:rPr>
              <a:t>：</a:t>
            </a:r>
            <a:r>
              <a:rPr lang="en-US" altLang="zh-CN" dirty="0">
                <a:latin typeface="Arial" panose="020B0604020202020204" pitchFamily="34" charset="0"/>
              </a:rPr>
              <a:t>E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xponential Moving </a:t>
            </a:r>
            <a:r>
              <a:rPr lang="en-US" altLang="zh-CN" dirty="0">
                <a:latin typeface="Arial" panose="020B0604020202020204" pitchFamily="34" charset="0"/>
              </a:rPr>
              <a:t>A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verage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88ED4EB-8F92-4033-AD7B-34249E399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11" y="2028250"/>
            <a:ext cx="3432135" cy="221756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FC565C5-B4D1-4B04-A77F-6ED87695E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854" y="2166408"/>
            <a:ext cx="8036181" cy="186204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FB77A76-82DA-4CB0-A919-33F7A0C22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1668" y="4245817"/>
            <a:ext cx="4025242" cy="1206651"/>
          </a:xfrm>
          <a:prstGeom prst="rect">
            <a:avLst/>
          </a:prstGeom>
          <a:ln>
            <a:solidFill>
              <a:srgbClr val="FF0000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8B4C9633-DE51-45FE-814A-FAD988936C21}"/>
                  </a:ext>
                </a:extLst>
              </p:cNvPr>
              <p:cNvSpPr txBox="1"/>
              <p:nvPr/>
            </p:nvSpPr>
            <p:spPr>
              <a:xfrm>
                <a:off x="1071914" y="1474252"/>
                <a:ext cx="786888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zh-CN" altLang="en-US" dirty="0"/>
                  <a:t> 为</a:t>
                </a:r>
                <a:r>
                  <a:rPr lang="en-US" altLang="zh-CN" dirty="0"/>
                  <a:t>n</a:t>
                </a:r>
                <a:r>
                  <a:rPr lang="zh-CN" altLang="en-US" dirty="0"/>
                  <a:t>时刻的模型权重，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 smtClean="0">
                            <a:latin typeface="Cambria Math" panose="02040503050406030204" pitchFamily="18" charset="0"/>
                          </a:rPr>
                          <m:t>g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zh-CN" altLang="en-US" dirty="0"/>
                  <a:t>为</a:t>
                </a:r>
                <a:r>
                  <a:rPr lang="en-US" altLang="zh-CN" dirty="0"/>
                  <a:t>n</a:t>
                </a:r>
                <a:r>
                  <a:rPr lang="zh-CN" altLang="en-US" dirty="0"/>
                  <a:t>时刻的梯度，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为</a:t>
                </a:r>
                <a:r>
                  <a:rPr lang="en-US" altLang="zh-CN" dirty="0"/>
                  <a:t>n</a:t>
                </a:r>
                <a:r>
                  <a:rPr lang="zh-CN" altLang="en-US" dirty="0"/>
                  <a:t>时刻的影子权重。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8B4C9633-DE51-45FE-814A-FAD988936C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1914" y="1474252"/>
                <a:ext cx="7868886" cy="369332"/>
              </a:xfrm>
              <a:prstGeom prst="rect">
                <a:avLst/>
              </a:prstGeom>
              <a:blipFill>
                <a:blip r:embed="rId5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EBE6733F-B95E-4CED-AFE3-EEC1E7EE0350}"/>
              </a:ext>
            </a:extLst>
          </p:cNvPr>
          <p:cNvCxnSpPr>
            <a:stCxn id="5" idx="2"/>
            <a:endCxn id="13" idx="1"/>
          </p:cNvCxnSpPr>
          <p:nvPr/>
        </p:nvCxnSpPr>
        <p:spPr>
          <a:xfrm rot="16200000" flipH="1">
            <a:off x="2648210" y="3505685"/>
            <a:ext cx="603326" cy="2083589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12CB147-62A9-45ED-9B08-1714C7BBD4DB}"/>
              </a:ext>
            </a:extLst>
          </p:cNvPr>
          <p:cNvSpPr txBox="1"/>
          <p:nvPr/>
        </p:nvSpPr>
        <p:spPr>
          <a:xfrm>
            <a:off x="5250197" y="5617357"/>
            <a:ext cx="48884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相当于学习率的衰减，但并不参与到模型训练过程中</a:t>
            </a:r>
          </a:p>
        </p:txBody>
      </p:sp>
    </p:spTree>
    <p:extLst>
      <p:ext uri="{BB962C8B-B14F-4D97-AF65-F5344CB8AC3E}">
        <p14:creationId xmlns:p14="http://schemas.microsoft.com/office/powerpoint/2010/main" val="1847311689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425104419"/>
  <p:tag name="MH_LIBRARY" val="GRAPHIC"/>
  <p:tag name="MH_ORDER" val="文本框 318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425104419"/>
  <p:tag name="MH_LIBRARY" val="GRAPHIC"/>
  <p:tag name="MH_ORDER" val="文本框 17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425104419"/>
  <p:tag name="MH_LIBRARY" val="GRAPHIC"/>
  <p:tag name="MH_ORDER" val="Freeform 12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425104419"/>
  <p:tag name="MH_LIBRARY" val="GRAPHIC"/>
  <p:tag name="MH_ORDER" val="文本框 17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425104419"/>
  <p:tag name="MH_LIBRARY" val="GRAPHIC"/>
  <p:tag name="MH_ORDER" val="Freeform 12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425104419"/>
  <p:tag name="MH_LIBRARY" val="GRAPHIC"/>
  <p:tag name="MH_ORDER" val="文本框 17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425104419"/>
  <p:tag name="MH_LIBRARY" val="GRAPHIC"/>
  <p:tag name="MH_ORDER" val="Freeform 12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425104419"/>
  <p:tag name="MH_LIBRARY" val="GRAPHIC"/>
  <p:tag name="MH_ORDER" val="文本框 17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13638;#152136;#176583;"/>
</p:tagLst>
</file>

<file path=ppt/theme/theme1.xml><?xml version="1.0" encoding="utf-8"?>
<a:theme xmlns:a="http://schemas.openxmlformats.org/drawingml/2006/main" name="iFlytek_蓝色2016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yvtb2gwe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</a:spPr>
      <a:bodyPr lIns="95500" tIns="47750" rIns="95500" bIns="47750" rtlCol="0" anchor="ctr"/>
      <a:lstStyle>
        <a:defPPr marL="0" indent="1270" algn="ctr">
          <a:lnSpc>
            <a:spcPct val="150000"/>
          </a:lnSpc>
          <a:defRPr kumimoji="1" sz="2200" dirty="0">
            <a:solidFill>
              <a:srgbClr val="FFFFFF"/>
            </a:solidFill>
            <a:latin typeface="+mn-ea"/>
          </a:defRPr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556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9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itchFamily="2" charset="-122"/>
          </a:defRPr>
        </a:defPPr>
      </a:lstStyle>
    </a:lnDef>
    <a:txDef>
      <a:spPr bwMode="auto">
        <a:noFill/>
        <a:ln>
          <a:noFill/>
        </a:ln>
      </a:spPr>
      <a:bodyPr vert="horz" wrap="none" lIns="61529" tIns="0" rIns="0" bIns="0" numCol="1" anchor="ctr" anchorCtr="0" compatLnSpc="1">
        <a:noAutofit/>
      </a:bodyPr>
      <a:lstStyle>
        <a:defPPr>
          <a:defRPr sz="2000" dirty="0" smtClean="0">
            <a:latin typeface="黑体" panose="02010609060101010101" charset="-122"/>
            <a:ea typeface="黑体" panose="02010609060101010101" charset="-122"/>
            <a:cs typeface="黑体" panose="02010609060101010101" charset="-122"/>
          </a:defRPr>
        </a:defPPr>
      </a:lstStyle>
    </a:txDef>
  </a:objectDefaults>
  <a:extraClrSchemeLst>
    <a:extraClrScheme>
      <a:clrScheme name="讯飞ppt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讯飞ppt3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讯飞ppt3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讯飞ppt3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讯飞ppt3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讯飞ppt3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讯飞ppt3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字幕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yvtb2gwe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4860</TotalTime>
  <Words>591</Words>
  <Application>Microsoft Macintosh PowerPoint</Application>
  <PresentationFormat>宽屏</PresentationFormat>
  <Paragraphs>134</Paragraphs>
  <Slides>12</Slides>
  <Notes>5</Notes>
  <HiddenSlides>0</HiddenSlides>
  <MMClips>4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-apple-system</vt:lpstr>
      <vt:lpstr>宋体</vt:lpstr>
      <vt:lpstr>Microsoft YaHei</vt:lpstr>
      <vt:lpstr>Microsoft YaHei</vt:lpstr>
      <vt:lpstr>Arial Unicode MS</vt:lpstr>
      <vt:lpstr>Arial</vt:lpstr>
      <vt:lpstr>Calibri</vt:lpstr>
      <vt:lpstr>Cambria Math</vt:lpstr>
      <vt:lpstr>Helvetica Neue</vt:lpstr>
      <vt:lpstr>Times New Roman</vt:lpstr>
      <vt:lpstr>iFlytek_蓝色2016</vt:lpstr>
      <vt:lpstr>1_Office 主题</vt:lpstr>
      <vt:lpstr>PowerPoint 演示文稿</vt:lpstr>
      <vt:lpstr>PowerPoint 演示文稿</vt:lpstr>
      <vt:lpstr>PowerPoint 演示文稿</vt:lpstr>
      <vt:lpstr>多语种语音统一识别解题思路</vt:lpstr>
      <vt:lpstr>MMS模型（wav2vec 2.0）</vt:lpstr>
      <vt:lpstr>上分历程</vt:lpstr>
      <vt:lpstr>语音降噪和加噪</vt:lpstr>
      <vt:lpstr>对抗训练</vt:lpstr>
      <vt:lpstr>权重指数平滑</vt:lpstr>
      <vt:lpstr>CTC Beam Search和语言模型</vt:lpstr>
      <vt:lpstr>多语种统一识别未来展望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xllu2</dc:creator>
  <cp:lastModifiedBy>倪浩天</cp:lastModifiedBy>
  <cp:revision>1201</cp:revision>
  <dcterms:created xsi:type="dcterms:W3CDTF">2022-10-09T08:56:51Z</dcterms:created>
  <dcterms:modified xsi:type="dcterms:W3CDTF">2023-10-18T05:44:43Z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2052-4.6.1.7467</vt:lpwstr>
  </property>
  <property fmtid="{D5CDD505-2E9C-101B-9397-08002B2CF9AE}" pid="3" name="ICV">
    <vt:lpwstr>C37ED6EBAD90F4F4D38C426337DCDD5F</vt:lpwstr>
  </property>
</Properties>
</file>

<file path=docProps/thumbnail.jpeg>
</file>